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803" r:id="rId1"/>
  </p:sldMasterIdLst>
  <p:notesMasterIdLst>
    <p:notesMasterId r:id="rId45"/>
  </p:notesMasterIdLst>
  <p:handoutMasterIdLst>
    <p:handoutMasterId r:id="rId46"/>
  </p:handoutMasterIdLst>
  <p:sldIdLst>
    <p:sldId id="546" r:id="rId2"/>
    <p:sldId id="565" r:id="rId3"/>
    <p:sldId id="566" r:id="rId4"/>
    <p:sldId id="549" r:id="rId5"/>
    <p:sldId id="603" r:id="rId6"/>
    <p:sldId id="559" r:id="rId7"/>
    <p:sldId id="548" r:id="rId8"/>
    <p:sldId id="567" r:id="rId9"/>
    <p:sldId id="552" r:id="rId10"/>
    <p:sldId id="553" r:id="rId11"/>
    <p:sldId id="554" r:id="rId12"/>
    <p:sldId id="551" r:id="rId13"/>
    <p:sldId id="572" r:id="rId14"/>
    <p:sldId id="573" r:id="rId15"/>
    <p:sldId id="574" r:id="rId16"/>
    <p:sldId id="576" r:id="rId17"/>
    <p:sldId id="590" r:id="rId18"/>
    <p:sldId id="591" r:id="rId19"/>
    <p:sldId id="586" r:id="rId20"/>
    <p:sldId id="592" r:id="rId21"/>
    <p:sldId id="593" r:id="rId22"/>
    <p:sldId id="587" r:id="rId23"/>
    <p:sldId id="588" r:id="rId24"/>
    <p:sldId id="594" r:id="rId25"/>
    <p:sldId id="595" r:id="rId26"/>
    <p:sldId id="589" r:id="rId27"/>
    <p:sldId id="578" r:id="rId28"/>
    <p:sldId id="579" r:id="rId29"/>
    <p:sldId id="596" r:id="rId30"/>
    <p:sldId id="581" r:id="rId31"/>
    <p:sldId id="598" r:id="rId32"/>
    <p:sldId id="597" r:id="rId33"/>
    <p:sldId id="600" r:id="rId34"/>
    <p:sldId id="601" r:id="rId35"/>
    <p:sldId id="599" r:id="rId36"/>
    <p:sldId id="582" r:id="rId37"/>
    <p:sldId id="555" r:id="rId38"/>
    <p:sldId id="570" r:id="rId39"/>
    <p:sldId id="569" r:id="rId40"/>
    <p:sldId id="571" r:id="rId41"/>
    <p:sldId id="568" r:id="rId42"/>
    <p:sldId id="556" r:id="rId43"/>
    <p:sldId id="602" r:id="rId44"/>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1F5A"/>
    <a:srgbClr val="3B3B3D"/>
    <a:srgbClr val="008000"/>
    <a:srgbClr val="D3AF39"/>
    <a:srgbClr val="CDE7EB"/>
    <a:srgbClr val="FFE209"/>
    <a:srgbClr val="FF3300"/>
    <a:srgbClr val="6CA62C"/>
    <a:srgbClr val="E41802"/>
    <a:srgbClr val="FD44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85" autoAdjust="0"/>
    <p:restoredTop sz="86368" autoAdjust="0"/>
  </p:normalViewPr>
  <p:slideViewPr>
    <p:cSldViewPr>
      <p:cViewPr varScale="1">
        <p:scale>
          <a:sx n="112" d="100"/>
          <a:sy n="112" d="100"/>
        </p:scale>
        <p:origin x="942" y="108"/>
      </p:cViewPr>
      <p:guideLst>
        <p:guide orient="horz" pos="2160"/>
        <p:guide pos="2880"/>
      </p:guideLst>
    </p:cSldViewPr>
  </p:slideViewPr>
  <p:outlineViewPr>
    <p:cViewPr>
      <p:scale>
        <a:sx n="33" d="100"/>
        <a:sy n="33" d="100"/>
      </p:scale>
      <p:origin x="0" y="4352"/>
    </p:cViewPr>
  </p:outlineViewPr>
  <p:notesTextViewPr>
    <p:cViewPr>
      <p:scale>
        <a:sx n="3" d="2"/>
        <a:sy n="3" d="2"/>
      </p:scale>
      <p:origin x="0" y="0"/>
    </p:cViewPr>
  </p:notesTextViewPr>
  <p:sorterViewPr>
    <p:cViewPr varScale="1">
      <p:scale>
        <a:sx n="1" d="1"/>
        <a:sy n="1" d="1"/>
      </p:scale>
      <p:origin x="0" y="-13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70659" name="Rectangle 3"/>
          <p:cNvSpPr>
            <a:spLocks noGrp="1" noChangeArrowheads="1"/>
          </p:cNvSpPr>
          <p:nvPr>
            <p:ph type="dt" sz="quarter"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70660" name="Rectangle 4"/>
          <p:cNvSpPr>
            <a:spLocks noGrp="1" noChangeArrowheads="1"/>
          </p:cNvSpPr>
          <p:nvPr>
            <p:ph type="ftr" sz="quarter" idx="2"/>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70661" name="Rectangle 5"/>
          <p:cNvSpPr>
            <a:spLocks noGrp="1" noChangeArrowheads="1"/>
          </p:cNvSpPr>
          <p:nvPr>
            <p:ph type="sldNum" sz="quarter" idx="3"/>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A6BDE1A-305A-4D89-9636-420B61F4C1B9}" type="slidenum">
              <a:rPr lang="en-GB"/>
              <a:pPr>
                <a:defRPr/>
              </a:pPr>
              <a:t>‹#›</a:t>
            </a:fld>
            <a:endParaRPr lang="en-GB"/>
          </a:p>
        </p:txBody>
      </p:sp>
    </p:spTree>
    <p:extLst>
      <p:ext uri="{BB962C8B-B14F-4D97-AF65-F5344CB8AC3E}">
        <p14:creationId xmlns:p14="http://schemas.microsoft.com/office/powerpoint/2010/main" val="1088843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17411"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4301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7414"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17415"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2378AB5-94B1-43E1-BF63-291EBFBD13E4}" type="slidenum">
              <a:rPr lang="en-GB"/>
              <a:pPr>
                <a:defRPr/>
              </a:pPr>
              <a:t>‹#›</a:t>
            </a:fld>
            <a:endParaRPr lang="en-GB"/>
          </a:p>
        </p:txBody>
      </p:sp>
    </p:spTree>
    <p:extLst>
      <p:ext uri="{BB962C8B-B14F-4D97-AF65-F5344CB8AC3E}">
        <p14:creationId xmlns:p14="http://schemas.microsoft.com/office/powerpoint/2010/main" val="38911523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337048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12</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404131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13</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340912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14</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618688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15</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996045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16</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11286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17</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2489235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18</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802911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19</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673577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20</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021622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21</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853921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693334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22</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798847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23</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47575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24</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9049998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25</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602595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26</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6086559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27</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832515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28</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9250601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29</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6489058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30</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5904961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31</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850270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4</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0605309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32</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559086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33</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7359327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34</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7557008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35</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5829992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36</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631586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37</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1309771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38</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3113221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39</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5935816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40</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2544484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41</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673081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5</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3226375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42</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8751619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43</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4124710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7</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438964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8</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688183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9</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404830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10</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068203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DBE288-5970-47A0-B5F3-DDF7E06446F6}" type="slidenum">
              <a:rPr lang="en-US" altLang="en-US" smtClean="0">
                <a:solidFill>
                  <a:prstClr val="black"/>
                </a:solidFill>
                <a:latin typeface="Arial" panose="020B0604020202020204" pitchFamily="34" charset="0"/>
              </a:rPr>
              <a:pPr>
                <a:spcBef>
                  <a:spcPct val="0"/>
                </a:spcBef>
              </a:pPr>
              <a:t>11</a:t>
            </a:fld>
            <a:endParaRPr lang="en-US" altLang="en-US" smtClean="0">
              <a:solidFill>
                <a:prstClr val="black"/>
              </a:solidFill>
              <a:latin typeface="Arial" panose="020B0604020202020204" pitchFamily="34" charset="0"/>
            </a:endParaRPr>
          </a:p>
        </p:txBody>
      </p:sp>
    </p:spTree>
    <p:extLst>
      <p:ext uri="{BB962C8B-B14F-4D97-AF65-F5344CB8AC3E}">
        <p14:creationId xmlns:p14="http://schemas.microsoft.com/office/powerpoint/2010/main" val="3528788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2127D4B-D818-451F-8A1F-D241F736339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875859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934F964-DEDA-4FBD-972F-BF27D9ECD60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913114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4CD1799-F13F-421D-BF20-28263ED2382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931491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785818"/>
          </a:xfrm>
        </p:spPr>
        <p:txBody>
          <a:bodyPr/>
          <a:lstStyle>
            <a:lvl1pPr algn="l">
              <a:tabLst>
                <a:tab pos="1258888" algn="l"/>
              </a:tabLst>
              <a:defRPr sz="4000" b="1">
                <a:solidFill>
                  <a:srgbClr val="678F00"/>
                </a:solidFill>
                <a:latin typeface="Century Gothic"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5992"/>
            <a:ext cx="8229600" cy="3840171"/>
          </a:xfrm>
        </p:spPr>
        <p:txBody>
          <a:bodyPr/>
          <a:lstStyle>
            <a:lvl1pPr>
              <a:buClr>
                <a:srgbClr val="678F00"/>
              </a:buClr>
              <a:defRPr>
                <a:latin typeface="Gill Sans MT" pitchFamily="34" charset="0"/>
              </a:defRPr>
            </a:lvl1pPr>
            <a:lvl2pPr>
              <a:buClr>
                <a:srgbClr val="678F00"/>
              </a:buClr>
              <a:defRPr>
                <a:latin typeface="Gill Sans MT" pitchFamily="34" charset="0"/>
              </a:defRPr>
            </a:lvl2pPr>
            <a:lvl3pPr>
              <a:buClr>
                <a:srgbClr val="678F00"/>
              </a:buClr>
              <a:defRPr>
                <a:latin typeface="Gill Sans MT" pitchFamily="34" charset="0"/>
              </a:defRPr>
            </a:lvl3pPr>
            <a:lvl4pPr>
              <a:buClr>
                <a:srgbClr val="678F00"/>
              </a:buClr>
              <a:defRPr>
                <a:latin typeface="Gill Sans MT" pitchFamily="34" charset="0"/>
              </a:defRPr>
            </a:lvl4pPr>
            <a:lvl5pPr>
              <a:buClr>
                <a:srgbClr val="678F00"/>
              </a:buClr>
              <a:defRPr>
                <a:latin typeface="Gill Sans M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7F8EA1-6B65-4962-9746-6824661889D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77096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97D5873-00DC-47B3-955F-A0E16E9947D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773639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C598E56-9C73-4DDF-9F03-EB00BD5A538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517205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1A745BD-1EEF-49AE-9C90-D5B7A30998C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44715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25C31CB-236F-4EB8-B079-BFC4EFF77C1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798810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4C98B04-4051-4274-8098-C631308FDD0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99795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F89ADA7-1EB5-4C5D-91BB-B23E71FF3E0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652991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FBAB88-A8F0-4026-9C21-65A14E094BC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85775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4637361-64D2-4421-A45D-B34D30FED172}" type="slidenum">
              <a:rPr lang="en-US" altLang="en-US">
                <a:solidFill>
                  <a:srgbClr val="000000"/>
                </a:solidFill>
              </a:rPr>
              <a:pPr>
                <a:defRPr/>
              </a:pPr>
              <a:t>‹#›</a:t>
            </a:fld>
            <a:endParaRPr lang="en-US" altLang="en-US">
              <a:solidFill>
                <a:srgbClr val="000000"/>
              </a:solidFill>
            </a:endParaRPr>
          </a:p>
        </p:txBody>
      </p:sp>
      <p:pic>
        <p:nvPicPr>
          <p:cNvPr id="1031" name="Picture 1"/>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288" y="280988"/>
            <a:ext cx="152400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7984174"/>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276475"/>
            <a:ext cx="8643938" cy="2357438"/>
          </a:xfrm>
        </p:spPr>
        <p:txBody>
          <a:bodyPr/>
          <a:lstStyle/>
          <a:p>
            <a:pPr eaLnBrk="1" hangingPunct="1">
              <a:defRPr/>
            </a:pPr>
            <a:r>
              <a:rPr lang="en-IE" altLang="en-US" sz="4000" b="1" dirty="0" smtClean="0">
                <a:solidFill>
                  <a:schemeClr val="tx1">
                    <a:lumMod val="50000"/>
                    <a:lumOff val="50000"/>
                  </a:schemeClr>
                </a:solidFill>
                <a:latin typeface="Century Gothic" panose="020B0502020202020204" pitchFamily="34" charset="0"/>
              </a:rPr>
              <a:t>Irish Survey of Student Engagement (ISSE)</a:t>
            </a:r>
            <a:br>
              <a:rPr lang="en-IE" altLang="en-US" sz="4000" b="1" dirty="0" smtClean="0">
                <a:solidFill>
                  <a:schemeClr val="tx1">
                    <a:lumMod val="50000"/>
                    <a:lumOff val="50000"/>
                  </a:schemeClr>
                </a:solidFill>
                <a:latin typeface="Century Gothic" panose="020B0502020202020204" pitchFamily="34" charset="0"/>
              </a:rPr>
            </a:br>
            <a:r>
              <a:rPr lang="en-IE" altLang="en-US" sz="4000" b="1" dirty="0" smtClean="0">
                <a:solidFill>
                  <a:schemeClr val="tx1">
                    <a:lumMod val="50000"/>
                    <a:lumOff val="50000"/>
                  </a:schemeClr>
                </a:solidFill>
                <a:latin typeface="Century Gothic" panose="020B0502020202020204" pitchFamily="34" charset="0"/>
              </a:rPr>
              <a:t>Results 2015</a:t>
            </a:r>
            <a:endParaRPr lang="en-US" altLang="en-US" sz="2800" i="1" dirty="0" smtClean="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3511748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7396" y="188640"/>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a:t>
            </a:r>
            <a:r>
              <a:rPr kumimoji="0" lang="en-GB" sz="3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All Indices AIT v </a:t>
            </a:r>
            <a:r>
              <a:rPr kumimoji="0" lang="en-GB" sz="3000" b="1" i="0" u="none" strike="noStrike" kern="0" cap="none" spc="0" normalizeH="0" noProof="0" dirty="0" err="1" smtClean="0">
                <a:ln>
                  <a:noFill/>
                </a:ln>
                <a:solidFill>
                  <a:schemeClr val="tx1">
                    <a:lumMod val="50000"/>
                    <a:lumOff val="50000"/>
                  </a:schemeClr>
                </a:solidFill>
                <a:effectLst/>
                <a:uLnTx/>
                <a:uFillTx/>
                <a:latin typeface="Century Gothic" pitchFamily="34" charset="0"/>
                <a:ea typeface="+mj-ea"/>
                <a:cs typeface="+mj-cs"/>
              </a:rPr>
              <a:t>IoTs</a:t>
            </a:r>
            <a:r>
              <a:rPr kumimoji="0" lang="en-GB" sz="3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v HEIs</a:t>
            </a:r>
            <a:endParaRPr kumimoji="0" lang="en-IE" sz="3000" b="0" i="0" u="none" strike="noStrike" kern="0" cap="none" spc="0" normalizeH="0" noProof="0" dirty="0" smtClean="0">
              <a:ln>
                <a:noFill/>
              </a:ln>
              <a:solidFill>
                <a:schemeClr val="tx1">
                  <a:lumMod val="50000"/>
                  <a:lumOff val="50000"/>
                </a:schemeClr>
              </a:solidFill>
              <a:effectLst/>
              <a:uLnTx/>
              <a:uFillTx/>
            </a:endParaRPr>
          </a:p>
        </p:txBody>
      </p:sp>
      <p:pic>
        <p:nvPicPr>
          <p:cNvPr id="4" name="Picture 3"/>
          <p:cNvPicPr>
            <a:picLocks noChangeAspect="1"/>
          </p:cNvPicPr>
          <p:nvPr/>
        </p:nvPicPr>
        <p:blipFill>
          <a:blip r:embed="rId3"/>
          <a:stretch>
            <a:fillRect/>
          </a:stretch>
        </p:blipFill>
        <p:spPr>
          <a:xfrm>
            <a:off x="0" y="1412776"/>
            <a:ext cx="9144000" cy="5445224"/>
          </a:xfrm>
          <a:prstGeom prst="rect">
            <a:avLst/>
          </a:prstGeom>
        </p:spPr>
      </p:pic>
    </p:spTree>
    <p:extLst>
      <p:ext uri="{BB962C8B-B14F-4D97-AF65-F5344CB8AC3E}">
        <p14:creationId xmlns:p14="http://schemas.microsoft.com/office/powerpoint/2010/main" val="2215183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260648"/>
            <a:ext cx="7496604"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Engagement AIT v </a:t>
            </a:r>
            <a:r>
              <a:rPr kumimoji="0" lang="en-GB" sz="4000" b="1" i="0" u="none" strike="noStrike" kern="0" cap="none" spc="0" normalizeH="0" noProof="0" dirty="0" err="1" smtClean="0">
                <a:ln>
                  <a:noFill/>
                </a:ln>
                <a:solidFill>
                  <a:schemeClr val="tx1">
                    <a:lumMod val="50000"/>
                    <a:lumOff val="50000"/>
                  </a:schemeClr>
                </a:solidFill>
                <a:effectLst/>
                <a:uLnTx/>
                <a:uFillTx/>
                <a:latin typeface="Century Gothic" pitchFamily="34" charset="0"/>
                <a:ea typeface="+mj-ea"/>
                <a:cs typeface="+mj-cs"/>
              </a:rPr>
              <a:t>IoTs</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v HEIs</a:t>
            </a:r>
            <a:endParaRPr kumimoji="0" lang="en-IE" sz="30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556792"/>
            <a:ext cx="9144000" cy="5301208"/>
          </a:xfrm>
          <a:prstGeom prst="rect">
            <a:avLst/>
          </a:prstGeom>
        </p:spPr>
      </p:pic>
    </p:spTree>
    <p:extLst>
      <p:ext uri="{BB962C8B-B14F-4D97-AF65-F5344CB8AC3E}">
        <p14:creationId xmlns:p14="http://schemas.microsoft.com/office/powerpoint/2010/main" val="2225760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Outcomes AIT v </a:t>
            </a:r>
            <a:r>
              <a:rPr kumimoji="0" lang="en-GB" sz="4000" b="1" i="0" u="none" strike="noStrike" kern="0" cap="none" spc="0" normalizeH="0" noProof="0" dirty="0" err="1" smtClean="0">
                <a:ln>
                  <a:noFill/>
                </a:ln>
                <a:solidFill>
                  <a:schemeClr val="tx1">
                    <a:lumMod val="50000"/>
                    <a:lumOff val="50000"/>
                  </a:schemeClr>
                </a:solidFill>
                <a:effectLst/>
                <a:uLnTx/>
                <a:uFillTx/>
                <a:latin typeface="Century Gothic" pitchFamily="34" charset="0"/>
                <a:ea typeface="+mj-ea"/>
                <a:cs typeface="+mj-cs"/>
              </a:rPr>
              <a:t>IoTs</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v HEIs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628800"/>
            <a:ext cx="9141279" cy="5229200"/>
          </a:xfrm>
          <a:prstGeom prst="rect">
            <a:avLst/>
          </a:prstGeom>
        </p:spPr>
      </p:pic>
    </p:spTree>
    <p:extLst>
      <p:ext uri="{BB962C8B-B14F-4D97-AF65-F5344CB8AC3E}">
        <p14:creationId xmlns:p14="http://schemas.microsoft.com/office/powerpoint/2010/main" val="2552327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Engagement Indices 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4" name="Picture 3"/>
          <p:cNvPicPr>
            <a:picLocks noChangeAspect="1"/>
          </p:cNvPicPr>
          <p:nvPr/>
        </p:nvPicPr>
        <p:blipFill>
          <a:blip r:embed="rId3"/>
          <a:stretch>
            <a:fillRect/>
          </a:stretch>
        </p:blipFill>
        <p:spPr>
          <a:xfrm>
            <a:off x="0" y="1444580"/>
            <a:ext cx="9141280" cy="5413420"/>
          </a:xfrm>
          <a:prstGeom prst="rect">
            <a:avLst/>
          </a:prstGeom>
        </p:spPr>
      </p:pic>
    </p:spTree>
    <p:extLst>
      <p:ext uri="{BB962C8B-B14F-4D97-AF65-F5344CB8AC3E}">
        <p14:creationId xmlns:p14="http://schemas.microsoft.com/office/powerpoint/2010/main" val="3177333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Outcomes Indices 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4000" cy="5413420"/>
          </a:xfrm>
          <a:prstGeom prst="rect">
            <a:avLst/>
          </a:prstGeom>
        </p:spPr>
      </p:pic>
    </p:spTree>
    <p:extLst>
      <p:ext uri="{BB962C8B-B14F-4D97-AF65-F5344CB8AC3E}">
        <p14:creationId xmlns:p14="http://schemas.microsoft.com/office/powerpoint/2010/main" val="38296661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7396" y="0"/>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1</a:t>
            </a:r>
            <a:r>
              <a:rPr lang="en-GB" sz="4000" b="1" kern="0" baseline="30000" dirty="0" smtClean="0">
                <a:solidFill>
                  <a:schemeClr val="tx1">
                    <a:lumMod val="50000"/>
                    <a:lumOff val="50000"/>
                  </a:schemeClr>
                </a:solidFill>
                <a:latin typeface="Century Gothic" pitchFamily="34" charset="0"/>
                <a:ea typeface="+mj-ea"/>
                <a:cs typeface="+mj-cs"/>
              </a:rPr>
              <a:t>st</a:t>
            </a:r>
            <a:r>
              <a:rPr lang="en-GB" sz="4000" b="1" kern="0" dirty="0" smtClean="0">
                <a:solidFill>
                  <a:schemeClr val="tx1">
                    <a:lumMod val="50000"/>
                    <a:lumOff val="50000"/>
                  </a:schemeClr>
                </a:solidFill>
                <a:latin typeface="Century Gothic" pitchFamily="34" charset="0"/>
                <a:ea typeface="+mj-ea"/>
                <a:cs typeface="+mj-cs"/>
              </a:rPr>
              <a:t> Year Engagement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12776"/>
            <a:ext cx="9143999" cy="5445224"/>
          </a:xfrm>
          <a:prstGeom prst="rect">
            <a:avLst/>
          </a:prstGeom>
        </p:spPr>
      </p:pic>
    </p:spTree>
    <p:extLst>
      <p:ext uri="{BB962C8B-B14F-4D97-AF65-F5344CB8AC3E}">
        <p14:creationId xmlns:p14="http://schemas.microsoft.com/office/powerpoint/2010/main" val="1536658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1</a:t>
            </a:r>
            <a:r>
              <a:rPr lang="en-GB" sz="4000" b="1" kern="0" baseline="30000" dirty="0" smtClean="0">
                <a:solidFill>
                  <a:schemeClr val="tx1">
                    <a:lumMod val="50000"/>
                    <a:lumOff val="50000"/>
                  </a:schemeClr>
                </a:solidFill>
                <a:latin typeface="Century Gothic" pitchFamily="34" charset="0"/>
                <a:ea typeface="+mj-ea"/>
                <a:cs typeface="+mj-cs"/>
              </a:rPr>
              <a:t>st</a:t>
            </a:r>
            <a:r>
              <a:rPr lang="en-GB" sz="4000" b="1" kern="0" dirty="0" smtClean="0">
                <a:solidFill>
                  <a:schemeClr val="tx1">
                    <a:lumMod val="50000"/>
                    <a:lumOff val="50000"/>
                  </a:schemeClr>
                </a:solidFill>
                <a:latin typeface="Century Gothic" pitchFamily="34" charset="0"/>
                <a:ea typeface="+mj-ea"/>
                <a:cs typeface="+mj-cs"/>
              </a:rPr>
              <a: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Year Outcomes 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1279" cy="5413420"/>
          </a:xfrm>
          <a:prstGeom prst="rect">
            <a:avLst/>
          </a:prstGeom>
        </p:spPr>
      </p:pic>
    </p:spTree>
    <p:extLst>
      <p:ext uri="{BB962C8B-B14F-4D97-AF65-F5344CB8AC3E}">
        <p14:creationId xmlns:p14="http://schemas.microsoft.com/office/powerpoint/2010/main" val="2769596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7396" y="0"/>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1</a:t>
            </a:r>
            <a:r>
              <a:rPr lang="en-GB" sz="4000" b="1" kern="0" baseline="30000" dirty="0" smtClean="0">
                <a:solidFill>
                  <a:schemeClr val="tx1">
                    <a:lumMod val="50000"/>
                    <a:lumOff val="50000"/>
                  </a:schemeClr>
                </a:solidFill>
                <a:latin typeface="Century Gothic" pitchFamily="34" charset="0"/>
                <a:ea typeface="+mj-ea"/>
                <a:cs typeface="+mj-cs"/>
              </a:rPr>
              <a:t>st</a:t>
            </a:r>
            <a:r>
              <a:rPr lang="en-GB" sz="4000" b="1" kern="0" dirty="0" smtClean="0">
                <a:solidFill>
                  <a:schemeClr val="tx1">
                    <a:lumMod val="50000"/>
                    <a:lumOff val="50000"/>
                  </a:schemeClr>
                </a:solidFill>
                <a:latin typeface="Century Gothic" pitchFamily="34" charset="0"/>
                <a:ea typeface="+mj-ea"/>
                <a:cs typeface="+mj-cs"/>
              </a:rPr>
              <a:t> Year Engagement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5" name="Picture 4"/>
          <p:cNvPicPr>
            <a:picLocks noChangeAspect="1"/>
          </p:cNvPicPr>
          <p:nvPr/>
        </p:nvPicPr>
        <p:blipFill>
          <a:blip r:embed="rId3"/>
          <a:stretch>
            <a:fillRect/>
          </a:stretch>
        </p:blipFill>
        <p:spPr>
          <a:xfrm>
            <a:off x="0" y="1444580"/>
            <a:ext cx="9144000" cy="5413420"/>
          </a:xfrm>
          <a:prstGeom prst="rect">
            <a:avLst/>
          </a:prstGeom>
        </p:spPr>
      </p:pic>
    </p:spTree>
    <p:extLst>
      <p:ext uri="{BB962C8B-B14F-4D97-AF65-F5344CB8AC3E}">
        <p14:creationId xmlns:p14="http://schemas.microsoft.com/office/powerpoint/2010/main" val="7298748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1</a:t>
            </a:r>
            <a:r>
              <a:rPr lang="en-GB" sz="4000" b="1" kern="0" baseline="30000" dirty="0" smtClean="0">
                <a:solidFill>
                  <a:schemeClr val="tx1">
                    <a:lumMod val="50000"/>
                    <a:lumOff val="50000"/>
                  </a:schemeClr>
                </a:solidFill>
                <a:latin typeface="Century Gothic" pitchFamily="34" charset="0"/>
                <a:ea typeface="+mj-ea"/>
                <a:cs typeface="+mj-cs"/>
              </a:rPr>
              <a:t>st</a:t>
            </a:r>
            <a:r>
              <a:rPr lang="en-GB" sz="4000" b="1" kern="0" dirty="0" smtClean="0">
                <a:solidFill>
                  <a:schemeClr val="tx1">
                    <a:lumMod val="50000"/>
                    <a:lumOff val="50000"/>
                  </a:schemeClr>
                </a:solidFill>
                <a:latin typeface="Century Gothic" pitchFamily="34" charset="0"/>
                <a:ea typeface="+mj-ea"/>
                <a:cs typeface="+mj-cs"/>
              </a:rPr>
              <a: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Year Outcomes AIT</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5" name="Picture 4"/>
          <p:cNvPicPr>
            <a:picLocks noChangeAspect="1"/>
          </p:cNvPicPr>
          <p:nvPr/>
        </p:nvPicPr>
        <p:blipFill>
          <a:blip r:embed="rId3"/>
          <a:stretch>
            <a:fillRect/>
          </a:stretch>
        </p:blipFill>
        <p:spPr>
          <a:xfrm>
            <a:off x="0" y="1444580"/>
            <a:ext cx="9141280" cy="5413420"/>
          </a:xfrm>
          <a:prstGeom prst="rect">
            <a:avLst/>
          </a:prstGeom>
        </p:spPr>
      </p:pic>
    </p:spTree>
    <p:extLst>
      <p:ext uri="{BB962C8B-B14F-4D97-AF65-F5344CB8AC3E}">
        <p14:creationId xmlns:p14="http://schemas.microsoft.com/office/powerpoint/2010/main" val="35118725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493" y="-99392"/>
            <a:ext cx="8244408"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Final Year Engagement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1" y="1444580"/>
            <a:ext cx="9144000" cy="5413420"/>
          </a:xfrm>
          <a:prstGeom prst="rect">
            <a:avLst/>
          </a:prstGeom>
        </p:spPr>
      </p:pic>
    </p:spTree>
    <p:extLst>
      <p:ext uri="{BB962C8B-B14F-4D97-AF65-F5344CB8AC3E}">
        <p14:creationId xmlns:p14="http://schemas.microsoft.com/office/powerpoint/2010/main" val="961903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276475"/>
            <a:ext cx="8643938" cy="2357438"/>
          </a:xfrm>
        </p:spPr>
        <p:txBody>
          <a:bodyPr/>
          <a:lstStyle/>
          <a:p>
            <a:pPr eaLnBrk="1" hangingPunct="1">
              <a:defRPr/>
            </a:pPr>
            <a:r>
              <a:rPr lang="en-IE" altLang="en-US" sz="4000" b="1" dirty="0" smtClean="0">
                <a:solidFill>
                  <a:schemeClr val="tx1">
                    <a:lumMod val="50000"/>
                    <a:lumOff val="50000"/>
                  </a:schemeClr>
                </a:solidFill>
                <a:latin typeface="Century Gothic" panose="020B0502020202020204" pitchFamily="34" charset="0"/>
              </a:rPr>
              <a:t>National Survey – Local Impact</a:t>
            </a:r>
            <a:endParaRPr lang="en-US" altLang="en-US" sz="2800" i="1" dirty="0" smtClean="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2726170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493" y="-99392"/>
            <a:ext cx="8244408"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Final Year Outcomes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3999" cy="5413420"/>
          </a:xfrm>
          <a:prstGeom prst="rect">
            <a:avLst/>
          </a:prstGeom>
        </p:spPr>
      </p:pic>
    </p:spTree>
    <p:extLst>
      <p:ext uri="{BB962C8B-B14F-4D97-AF65-F5344CB8AC3E}">
        <p14:creationId xmlns:p14="http://schemas.microsoft.com/office/powerpoint/2010/main" val="24146847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493" y="-99392"/>
            <a:ext cx="8244408"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Final Year Engagement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4000" cy="5413420"/>
          </a:xfrm>
          <a:prstGeom prst="rect">
            <a:avLst/>
          </a:prstGeom>
        </p:spPr>
      </p:pic>
    </p:spTree>
    <p:extLst>
      <p:ext uri="{BB962C8B-B14F-4D97-AF65-F5344CB8AC3E}">
        <p14:creationId xmlns:p14="http://schemas.microsoft.com/office/powerpoint/2010/main" val="21428725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Final Year Outcomes AIT</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1280" cy="5413420"/>
          </a:xfrm>
          <a:prstGeom prst="rect">
            <a:avLst/>
          </a:prstGeom>
        </p:spPr>
      </p:pic>
    </p:spTree>
    <p:extLst>
      <p:ext uri="{BB962C8B-B14F-4D97-AF65-F5344CB8AC3E}">
        <p14:creationId xmlns:p14="http://schemas.microsoft.com/office/powerpoint/2010/main" val="36564040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0"/>
            <a:ext cx="8460432"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Taught PG Engagement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3999" cy="5413420"/>
          </a:xfrm>
          <a:prstGeom prst="rect">
            <a:avLst/>
          </a:prstGeom>
        </p:spPr>
      </p:pic>
    </p:spTree>
    <p:extLst>
      <p:ext uri="{BB962C8B-B14F-4D97-AF65-F5344CB8AC3E}">
        <p14:creationId xmlns:p14="http://schemas.microsoft.com/office/powerpoint/2010/main" val="33592849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0"/>
            <a:ext cx="8460432"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Taught PG Outcomes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3999" cy="5413420"/>
          </a:xfrm>
          <a:prstGeom prst="rect">
            <a:avLst/>
          </a:prstGeom>
        </p:spPr>
      </p:pic>
    </p:spTree>
    <p:extLst>
      <p:ext uri="{BB962C8B-B14F-4D97-AF65-F5344CB8AC3E}">
        <p14:creationId xmlns:p14="http://schemas.microsoft.com/office/powerpoint/2010/main" val="9518412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0"/>
            <a:ext cx="8460432"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Taught PG Engagement </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5" name="Picture 4"/>
          <p:cNvPicPr>
            <a:picLocks noChangeAspect="1"/>
          </p:cNvPicPr>
          <p:nvPr/>
        </p:nvPicPr>
        <p:blipFill>
          <a:blip r:embed="rId3"/>
          <a:stretch>
            <a:fillRect/>
          </a:stretch>
        </p:blipFill>
        <p:spPr>
          <a:xfrm>
            <a:off x="0" y="1444580"/>
            <a:ext cx="9144000" cy="5413420"/>
          </a:xfrm>
          <a:prstGeom prst="rect">
            <a:avLst/>
          </a:prstGeom>
        </p:spPr>
      </p:pic>
    </p:spTree>
    <p:extLst>
      <p:ext uri="{BB962C8B-B14F-4D97-AF65-F5344CB8AC3E}">
        <p14:creationId xmlns:p14="http://schemas.microsoft.com/office/powerpoint/2010/main" val="15571182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4360" y="0"/>
            <a:ext cx="7809640"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Taught PG Year Outcomes AIT</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4" name="Picture 3"/>
          <p:cNvPicPr>
            <a:picLocks noChangeAspect="1"/>
          </p:cNvPicPr>
          <p:nvPr/>
        </p:nvPicPr>
        <p:blipFill>
          <a:blip r:embed="rId3"/>
          <a:stretch>
            <a:fillRect/>
          </a:stretch>
        </p:blipFill>
        <p:spPr>
          <a:xfrm>
            <a:off x="0" y="1444580"/>
            <a:ext cx="9144000" cy="5413420"/>
          </a:xfrm>
          <a:prstGeom prst="rect">
            <a:avLst/>
          </a:prstGeom>
        </p:spPr>
      </p:pic>
    </p:spTree>
    <p:extLst>
      <p:ext uri="{BB962C8B-B14F-4D97-AF65-F5344CB8AC3E}">
        <p14:creationId xmlns:p14="http://schemas.microsoft.com/office/powerpoint/2010/main" val="31152509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Engagement Indices 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2721" y="1484784"/>
            <a:ext cx="9141279" cy="5373216"/>
          </a:xfrm>
          <a:prstGeom prst="rect">
            <a:avLst/>
          </a:prstGeom>
        </p:spPr>
      </p:pic>
    </p:spTree>
    <p:extLst>
      <p:ext uri="{BB962C8B-B14F-4D97-AF65-F5344CB8AC3E}">
        <p14:creationId xmlns:p14="http://schemas.microsoft.com/office/powerpoint/2010/main" val="38754656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Outcomes Indices AIT v All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44580"/>
            <a:ext cx="9141279" cy="5413420"/>
          </a:xfrm>
          <a:prstGeom prst="rect">
            <a:avLst/>
          </a:prstGeom>
        </p:spPr>
      </p:pic>
    </p:spTree>
    <p:extLst>
      <p:ext uri="{BB962C8B-B14F-4D97-AF65-F5344CB8AC3E}">
        <p14:creationId xmlns:p14="http://schemas.microsoft.com/office/powerpoint/2010/main" val="12780223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276475"/>
            <a:ext cx="8643938" cy="2357438"/>
          </a:xfrm>
        </p:spPr>
        <p:txBody>
          <a:bodyPr/>
          <a:lstStyle/>
          <a:p>
            <a:pPr eaLnBrk="1" hangingPunct="1">
              <a:defRPr/>
            </a:pPr>
            <a:r>
              <a:rPr lang="en-IE" altLang="en-US" sz="4000" b="1" dirty="0" smtClean="0">
                <a:solidFill>
                  <a:schemeClr val="tx1">
                    <a:lumMod val="50000"/>
                    <a:lumOff val="50000"/>
                  </a:schemeClr>
                </a:solidFill>
                <a:latin typeface="Century Gothic" panose="020B0502020202020204" pitchFamily="34" charset="0"/>
              </a:rPr>
              <a:t>Areas for Improvement</a:t>
            </a:r>
            <a:endParaRPr lang="en-US" altLang="en-US" sz="2800" i="1" dirty="0" smtClean="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391247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7904" y="188640"/>
            <a:ext cx="5184576" cy="785818"/>
          </a:xfrm>
        </p:spPr>
        <p:txBody>
          <a:bodyPr/>
          <a:lstStyle/>
          <a:p>
            <a:pPr algn="r"/>
            <a:r>
              <a:rPr lang="en-IE" dirty="0" smtClean="0">
                <a:solidFill>
                  <a:schemeClr val="tx1">
                    <a:lumMod val="50000"/>
                    <a:lumOff val="50000"/>
                  </a:schemeClr>
                </a:solidFill>
              </a:rPr>
              <a:t>Summary</a:t>
            </a:r>
            <a:endParaRPr lang="en-IE" dirty="0">
              <a:solidFill>
                <a:schemeClr val="tx1">
                  <a:lumMod val="50000"/>
                  <a:lumOff val="50000"/>
                </a:schemeClr>
              </a:solidFill>
            </a:endParaRPr>
          </a:p>
        </p:txBody>
      </p:sp>
      <p:sp>
        <p:nvSpPr>
          <p:cNvPr id="3" name="Content Placeholder 2"/>
          <p:cNvSpPr>
            <a:spLocks noGrp="1"/>
          </p:cNvSpPr>
          <p:nvPr>
            <p:ph idx="1"/>
          </p:nvPr>
        </p:nvSpPr>
        <p:spPr>
          <a:xfrm>
            <a:off x="251520" y="1484784"/>
            <a:ext cx="8229600" cy="4209331"/>
          </a:xfrm>
        </p:spPr>
        <p:txBody>
          <a:bodyPr/>
          <a:lstStyle/>
          <a:p>
            <a:pPr>
              <a:buClr>
                <a:schemeClr val="bg2"/>
              </a:buClr>
            </a:pPr>
            <a:r>
              <a:rPr lang="en-IE" dirty="0" smtClean="0"/>
              <a:t>National Student Survey (All HEIs)</a:t>
            </a:r>
          </a:p>
          <a:p>
            <a:pPr>
              <a:buClr>
                <a:schemeClr val="bg2"/>
              </a:buClr>
            </a:pPr>
            <a:r>
              <a:rPr lang="en-IE" dirty="0" smtClean="0"/>
              <a:t>Based on international good practice</a:t>
            </a:r>
          </a:p>
          <a:p>
            <a:pPr>
              <a:buClr>
                <a:schemeClr val="bg2"/>
              </a:buClr>
            </a:pPr>
            <a:r>
              <a:rPr lang="en-IE" dirty="0" smtClean="0"/>
              <a:t>As in 2014 Excellent results for AIT</a:t>
            </a:r>
          </a:p>
          <a:p>
            <a:pPr>
              <a:buClr>
                <a:schemeClr val="bg2"/>
              </a:buClr>
            </a:pPr>
            <a:r>
              <a:rPr lang="en-IE" dirty="0" smtClean="0"/>
              <a:t>Highest Response rate of Any HEI </a:t>
            </a:r>
          </a:p>
          <a:p>
            <a:pPr>
              <a:buClr>
                <a:schemeClr val="bg2"/>
              </a:buClr>
            </a:pPr>
            <a:r>
              <a:rPr lang="en-IE" dirty="0" smtClean="0"/>
              <a:t>51% against a national rate of 22%</a:t>
            </a:r>
          </a:p>
          <a:p>
            <a:pPr>
              <a:buClr>
                <a:schemeClr val="bg2"/>
              </a:buClr>
            </a:pPr>
            <a:r>
              <a:rPr lang="en-IE" dirty="0" smtClean="0"/>
              <a:t>Provides rich data source that feeds into our Quality Assurance process</a:t>
            </a:r>
          </a:p>
          <a:p>
            <a:pPr>
              <a:buClr>
                <a:schemeClr val="bg2"/>
              </a:buClr>
            </a:pPr>
            <a:r>
              <a:rPr lang="en-IE" dirty="0" smtClean="0"/>
              <a:t>Surveys 1</a:t>
            </a:r>
            <a:r>
              <a:rPr lang="en-IE" baseline="30000" dirty="0" smtClean="0"/>
              <a:t>st</a:t>
            </a:r>
            <a:r>
              <a:rPr lang="en-IE" dirty="0" smtClean="0"/>
              <a:t> </a:t>
            </a:r>
            <a:r>
              <a:rPr lang="en-IE" dirty="0" err="1" smtClean="0"/>
              <a:t>Yrs</a:t>
            </a:r>
            <a:r>
              <a:rPr lang="en-IE" dirty="0" smtClean="0"/>
              <a:t> (Y1), Final Year (YF) and Taught Post Graduates (PGT</a:t>
            </a:r>
            <a:endParaRPr lang="en-IE" dirty="0"/>
          </a:p>
        </p:txBody>
      </p:sp>
    </p:spTree>
    <p:extLst>
      <p:ext uri="{BB962C8B-B14F-4D97-AF65-F5344CB8AC3E}">
        <p14:creationId xmlns:p14="http://schemas.microsoft.com/office/powerpoint/2010/main" val="126831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Feedback</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2057400"/>
            <a:ext cx="9180511" cy="3675856"/>
          </a:xfrm>
          <a:prstGeom prst="rect">
            <a:avLst/>
          </a:prstGeom>
        </p:spPr>
      </p:pic>
      <p:sp>
        <p:nvSpPr>
          <p:cNvPr id="4" name="TextBox 3"/>
          <p:cNvSpPr txBox="1"/>
          <p:nvPr/>
        </p:nvSpPr>
        <p:spPr>
          <a:xfrm>
            <a:off x="827584" y="5805264"/>
            <a:ext cx="8136904" cy="646331"/>
          </a:xfrm>
          <a:prstGeom prst="rect">
            <a:avLst/>
          </a:prstGeom>
          <a:noFill/>
        </p:spPr>
        <p:txBody>
          <a:bodyPr wrap="square" rtlCol="0">
            <a:spAutoFit/>
          </a:bodyPr>
          <a:lstStyle/>
          <a:p>
            <a:r>
              <a:rPr lang="en-IE" dirty="0" smtClean="0"/>
              <a:t>12.8% of students who answered this question never received timely feedback (16.4% in ‘14). 35.9% received often or very often it was 31.9% in ‘14</a:t>
            </a:r>
            <a:endParaRPr lang="en-IE" dirty="0"/>
          </a:p>
        </p:txBody>
      </p:sp>
    </p:spTree>
    <p:extLst>
      <p:ext uri="{BB962C8B-B14F-4D97-AF65-F5344CB8AC3E}">
        <p14:creationId xmlns:p14="http://schemas.microsoft.com/office/powerpoint/2010/main" val="24148208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Feedback 1</a:t>
            </a:r>
            <a:r>
              <a:rPr kumimoji="0" lang="en-GB" sz="4000" b="1" i="0" u="none" strike="noStrike" kern="0" cap="none" spc="0" normalizeH="0" baseline="30000" noProof="0" dirty="0" smtClean="0">
                <a:ln>
                  <a:noFill/>
                </a:ln>
                <a:solidFill>
                  <a:schemeClr val="tx1">
                    <a:lumMod val="50000"/>
                    <a:lumOff val="50000"/>
                  </a:schemeClr>
                </a:solidFill>
                <a:effectLst/>
                <a:uLnTx/>
                <a:uFillTx/>
                <a:latin typeface="Century Gothic" pitchFamily="34" charset="0"/>
                <a:ea typeface="+mj-ea"/>
                <a:cs typeface="+mj-cs"/>
              </a:rPr>
              <a:t>st</a:t>
            </a: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Year Students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sp>
        <p:nvSpPr>
          <p:cNvPr id="4" name="TextBox 3"/>
          <p:cNvSpPr txBox="1"/>
          <p:nvPr/>
        </p:nvSpPr>
        <p:spPr>
          <a:xfrm>
            <a:off x="827584" y="5805264"/>
            <a:ext cx="8136904" cy="646331"/>
          </a:xfrm>
          <a:prstGeom prst="rect">
            <a:avLst/>
          </a:prstGeom>
          <a:noFill/>
        </p:spPr>
        <p:txBody>
          <a:bodyPr wrap="square" rtlCol="0">
            <a:spAutoFit/>
          </a:bodyPr>
          <a:lstStyle/>
          <a:p>
            <a:r>
              <a:rPr lang="en-IE" dirty="0" smtClean="0"/>
              <a:t>13.2% of students who answered this question never received timely feedback (19.0% in ‘14). 36.7% received often or very often it was 32.1% in ‘14</a:t>
            </a:r>
            <a:endParaRPr lang="en-IE" dirty="0"/>
          </a:p>
        </p:txBody>
      </p:sp>
      <p:pic>
        <p:nvPicPr>
          <p:cNvPr id="7" name="Picture 6"/>
          <p:cNvPicPr>
            <a:picLocks noChangeAspect="1"/>
          </p:cNvPicPr>
          <p:nvPr/>
        </p:nvPicPr>
        <p:blipFill>
          <a:blip r:embed="rId3"/>
          <a:stretch>
            <a:fillRect/>
          </a:stretch>
        </p:blipFill>
        <p:spPr>
          <a:xfrm>
            <a:off x="0" y="1730879"/>
            <a:ext cx="9144000" cy="3714345"/>
          </a:xfrm>
          <a:prstGeom prst="rect">
            <a:avLst/>
          </a:prstGeom>
        </p:spPr>
      </p:pic>
    </p:spTree>
    <p:extLst>
      <p:ext uri="{BB962C8B-B14F-4D97-AF65-F5344CB8AC3E}">
        <p14:creationId xmlns:p14="http://schemas.microsoft.com/office/powerpoint/2010/main" val="35857732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Community Based Project</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sp>
        <p:nvSpPr>
          <p:cNvPr id="4" name="TextBox 3"/>
          <p:cNvSpPr txBox="1"/>
          <p:nvPr/>
        </p:nvSpPr>
        <p:spPr>
          <a:xfrm>
            <a:off x="827584" y="5805264"/>
            <a:ext cx="8136904" cy="646331"/>
          </a:xfrm>
          <a:prstGeom prst="rect">
            <a:avLst/>
          </a:prstGeom>
          <a:noFill/>
        </p:spPr>
        <p:txBody>
          <a:bodyPr wrap="square" rtlCol="0">
            <a:spAutoFit/>
          </a:bodyPr>
          <a:lstStyle/>
          <a:p>
            <a:r>
              <a:rPr lang="en-IE" dirty="0" smtClean="0"/>
              <a:t>68.6% of students who answered this question never received participated (68.9% in ‘14). </a:t>
            </a:r>
            <a:endParaRPr lang="en-IE" dirty="0"/>
          </a:p>
        </p:txBody>
      </p:sp>
      <p:pic>
        <p:nvPicPr>
          <p:cNvPr id="5" name="Picture 4"/>
          <p:cNvPicPr>
            <a:picLocks noChangeAspect="1"/>
          </p:cNvPicPr>
          <p:nvPr/>
        </p:nvPicPr>
        <p:blipFill>
          <a:blip r:embed="rId3"/>
          <a:stretch>
            <a:fillRect/>
          </a:stretch>
        </p:blipFill>
        <p:spPr>
          <a:xfrm>
            <a:off x="0" y="1700808"/>
            <a:ext cx="9141280" cy="3816424"/>
          </a:xfrm>
          <a:prstGeom prst="rect">
            <a:avLst/>
          </a:prstGeom>
        </p:spPr>
      </p:pic>
    </p:spTree>
    <p:extLst>
      <p:ext uri="{BB962C8B-B14F-4D97-AF65-F5344CB8AC3E}">
        <p14:creationId xmlns:p14="http://schemas.microsoft.com/office/powerpoint/2010/main" val="24274279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GB" sz="4000" b="1" kern="0" dirty="0" smtClean="0">
                <a:solidFill>
                  <a:schemeClr val="tx1">
                    <a:lumMod val="50000"/>
                    <a:lumOff val="50000"/>
                  </a:schemeClr>
                </a:solidFill>
                <a:latin typeface="Century Gothic" pitchFamily="34" charset="0"/>
                <a:ea typeface="+mj-ea"/>
                <a:cs typeface="+mj-cs"/>
              </a:rPr>
              <a:t>Cultural Activities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sp>
        <p:nvSpPr>
          <p:cNvPr id="4" name="TextBox 3"/>
          <p:cNvSpPr txBox="1"/>
          <p:nvPr/>
        </p:nvSpPr>
        <p:spPr>
          <a:xfrm>
            <a:off x="827584" y="5805264"/>
            <a:ext cx="8136904" cy="646331"/>
          </a:xfrm>
          <a:prstGeom prst="rect">
            <a:avLst/>
          </a:prstGeom>
          <a:noFill/>
        </p:spPr>
        <p:txBody>
          <a:bodyPr wrap="square" rtlCol="0">
            <a:spAutoFit/>
          </a:bodyPr>
          <a:lstStyle/>
          <a:p>
            <a:r>
              <a:rPr lang="en-IE" dirty="0" smtClean="0"/>
              <a:t>Only 9.6% of students who answered this question attended often or very often (9.9% in ‘14). Never is 55%, it was 50% in 2014</a:t>
            </a:r>
            <a:endParaRPr lang="en-IE" dirty="0"/>
          </a:p>
        </p:txBody>
      </p:sp>
      <p:pic>
        <p:nvPicPr>
          <p:cNvPr id="3" name="Picture 2"/>
          <p:cNvPicPr>
            <a:picLocks noChangeAspect="1"/>
          </p:cNvPicPr>
          <p:nvPr/>
        </p:nvPicPr>
        <p:blipFill>
          <a:blip r:embed="rId3"/>
          <a:stretch>
            <a:fillRect/>
          </a:stretch>
        </p:blipFill>
        <p:spPr>
          <a:xfrm>
            <a:off x="0" y="1628800"/>
            <a:ext cx="9141280" cy="3960439"/>
          </a:xfrm>
          <a:prstGeom prst="rect">
            <a:avLst/>
          </a:prstGeom>
        </p:spPr>
      </p:pic>
    </p:spTree>
    <p:extLst>
      <p:ext uri="{BB962C8B-B14F-4D97-AF65-F5344CB8AC3E}">
        <p14:creationId xmlns:p14="http://schemas.microsoft.com/office/powerpoint/2010/main" val="2133495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Physical Fitness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sp>
        <p:nvSpPr>
          <p:cNvPr id="4" name="TextBox 3"/>
          <p:cNvSpPr txBox="1"/>
          <p:nvPr/>
        </p:nvSpPr>
        <p:spPr>
          <a:xfrm>
            <a:off x="827584" y="5805264"/>
            <a:ext cx="8136904" cy="646331"/>
          </a:xfrm>
          <a:prstGeom prst="rect">
            <a:avLst/>
          </a:prstGeom>
          <a:noFill/>
        </p:spPr>
        <p:txBody>
          <a:bodyPr wrap="square" rtlCol="0">
            <a:spAutoFit/>
          </a:bodyPr>
          <a:lstStyle/>
          <a:p>
            <a:r>
              <a:rPr lang="en-IE" dirty="0" smtClean="0"/>
              <a:t>54.8% of students who answered this question never  or sometimes exercised or participated in fitness activities (57.5% in ‘14). </a:t>
            </a:r>
            <a:endParaRPr lang="en-IE" dirty="0"/>
          </a:p>
        </p:txBody>
      </p:sp>
      <p:pic>
        <p:nvPicPr>
          <p:cNvPr id="3" name="Picture 2"/>
          <p:cNvPicPr>
            <a:picLocks noChangeAspect="1"/>
          </p:cNvPicPr>
          <p:nvPr/>
        </p:nvPicPr>
        <p:blipFill>
          <a:blip r:embed="rId3"/>
          <a:stretch>
            <a:fillRect/>
          </a:stretch>
        </p:blipFill>
        <p:spPr>
          <a:xfrm>
            <a:off x="-36512" y="1556792"/>
            <a:ext cx="9177792" cy="3744416"/>
          </a:xfrm>
          <a:prstGeom prst="rect">
            <a:avLst/>
          </a:prstGeom>
        </p:spPr>
      </p:pic>
    </p:spTree>
    <p:extLst>
      <p:ext uri="{BB962C8B-B14F-4D97-AF65-F5344CB8AC3E}">
        <p14:creationId xmlns:p14="http://schemas.microsoft.com/office/powerpoint/2010/main" val="17718364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1323439"/>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Engaged with International Students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sp>
        <p:nvSpPr>
          <p:cNvPr id="4" name="TextBox 3"/>
          <p:cNvSpPr txBox="1"/>
          <p:nvPr/>
        </p:nvSpPr>
        <p:spPr>
          <a:xfrm>
            <a:off x="827584" y="5805264"/>
            <a:ext cx="8136904" cy="646331"/>
          </a:xfrm>
          <a:prstGeom prst="rect">
            <a:avLst/>
          </a:prstGeom>
          <a:noFill/>
        </p:spPr>
        <p:txBody>
          <a:bodyPr wrap="square" rtlCol="0">
            <a:spAutoFit/>
          </a:bodyPr>
          <a:lstStyle/>
          <a:p>
            <a:r>
              <a:rPr lang="en-IE" dirty="0" smtClean="0"/>
              <a:t>42.8% of students who answered this question never or sometimes had a conversation with student of difference ethnicity or nationality (43.3% in ‘14). </a:t>
            </a:r>
            <a:endParaRPr lang="en-IE" dirty="0"/>
          </a:p>
        </p:txBody>
      </p:sp>
      <p:pic>
        <p:nvPicPr>
          <p:cNvPr id="3" name="Picture 2"/>
          <p:cNvPicPr>
            <a:picLocks noChangeAspect="1"/>
          </p:cNvPicPr>
          <p:nvPr/>
        </p:nvPicPr>
        <p:blipFill>
          <a:blip r:embed="rId3"/>
          <a:stretch>
            <a:fillRect/>
          </a:stretch>
        </p:blipFill>
        <p:spPr>
          <a:xfrm>
            <a:off x="0" y="1772817"/>
            <a:ext cx="9141280" cy="3816424"/>
          </a:xfrm>
          <a:prstGeom prst="rect">
            <a:avLst/>
          </a:prstGeom>
        </p:spPr>
      </p:pic>
    </p:spTree>
    <p:extLst>
      <p:ext uri="{BB962C8B-B14F-4D97-AF65-F5344CB8AC3E}">
        <p14:creationId xmlns:p14="http://schemas.microsoft.com/office/powerpoint/2010/main" val="17086192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676"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Qualitative Data</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412776"/>
            <a:ext cx="9141280" cy="5445224"/>
          </a:xfrm>
          <a:prstGeom prst="rect">
            <a:avLst/>
          </a:prstGeom>
        </p:spPr>
      </p:pic>
    </p:spTree>
    <p:extLst>
      <p:ext uri="{BB962C8B-B14F-4D97-AF65-F5344CB8AC3E}">
        <p14:creationId xmlns:p14="http://schemas.microsoft.com/office/powerpoint/2010/main" val="11908728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332656"/>
            <a:ext cx="7496604"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Qualitative Data – Key Words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0" y="1700808"/>
            <a:ext cx="9143999" cy="4032448"/>
          </a:xfrm>
          <a:prstGeom prst="rect">
            <a:avLst/>
          </a:prstGeom>
        </p:spPr>
      </p:pic>
    </p:spTree>
    <p:extLst>
      <p:ext uri="{BB962C8B-B14F-4D97-AF65-F5344CB8AC3E}">
        <p14:creationId xmlns:p14="http://schemas.microsoft.com/office/powerpoint/2010/main" val="22789040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0"/>
            <a:ext cx="7812360"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Extracts – Lecturers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graphicFrame>
        <p:nvGraphicFramePr>
          <p:cNvPr id="3" name="Table 2"/>
          <p:cNvGraphicFramePr>
            <a:graphicFrameLocks noGrp="1"/>
          </p:cNvGraphicFramePr>
          <p:nvPr>
            <p:extLst>
              <p:ext uri="{D42A27DB-BD31-4B8C-83A1-F6EECF244321}">
                <p14:modId xmlns:p14="http://schemas.microsoft.com/office/powerpoint/2010/main" val="248841743"/>
              </p:ext>
            </p:extLst>
          </p:nvPr>
        </p:nvGraphicFramePr>
        <p:xfrm>
          <a:off x="0" y="1397000"/>
          <a:ext cx="9144000" cy="6006678"/>
        </p:xfrm>
        <a:graphic>
          <a:graphicData uri="http://schemas.openxmlformats.org/drawingml/2006/table">
            <a:tbl>
              <a:tblPr firstRow="1" bandRow="1">
                <a:tableStyleId>{5C22544A-7EE6-4342-B048-85BDC9FD1C3A}</a:tableStyleId>
              </a:tblPr>
              <a:tblGrid>
                <a:gridCol w="4572000"/>
                <a:gridCol w="4572000"/>
              </a:tblGrid>
              <a:tr h="910167">
                <a:tc>
                  <a:txBody>
                    <a:bodyPr/>
                    <a:lstStyle/>
                    <a:p>
                      <a:r>
                        <a:rPr lang="en-IE" dirty="0" smtClean="0"/>
                        <a:t>Best Aspects</a:t>
                      </a:r>
                      <a:endParaRPr lang="en-IE" dirty="0"/>
                    </a:p>
                  </a:txBody>
                  <a:tcPr/>
                </a:tc>
                <a:tc>
                  <a:txBody>
                    <a:bodyPr/>
                    <a:lstStyle/>
                    <a:p>
                      <a:r>
                        <a:rPr lang="en-IE" dirty="0" smtClean="0"/>
                        <a:t>Areas for Improvement</a:t>
                      </a:r>
                      <a:endParaRPr lang="en-IE" dirty="0"/>
                    </a:p>
                  </a:txBody>
                  <a:tcPr/>
                </a:tc>
              </a:tr>
              <a:tr h="910167">
                <a:tc>
                  <a:txBody>
                    <a:bodyPr/>
                    <a:lstStyle/>
                    <a:p>
                      <a:pPr algn="l" fontAlgn="t"/>
                      <a:r>
                        <a:rPr lang="en-IE" sz="1400" b="0" i="0" u="none" strike="noStrike" dirty="0">
                          <a:solidFill>
                            <a:srgbClr val="000000"/>
                          </a:solidFill>
                          <a:effectLst/>
                          <a:latin typeface="Calibri" panose="020F0502020204030204" pitchFamily="34" charset="0"/>
                        </a:rPr>
                        <a:t>Lecturers are friendly and willing to take time out to offer advice. Seem to genuinely care in my experience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The lecturers need to understand that</a:t>
                      </a:r>
                      <a:r>
                        <a:rPr lang="en-IE" sz="1400" b="0" i="0" u="none" strike="noStrike" dirty="0" smtClean="0">
                          <a:solidFill>
                            <a:srgbClr val="000000"/>
                          </a:solidFill>
                          <a:effectLst/>
                          <a:latin typeface="Calibri" panose="020F0502020204030204" pitchFamily="34" charset="0"/>
                        </a:rPr>
                        <a:t>, although </a:t>
                      </a:r>
                      <a:r>
                        <a:rPr lang="en-IE" sz="1400" b="0" i="0" u="none" strike="noStrike" dirty="0">
                          <a:solidFill>
                            <a:srgbClr val="000000"/>
                          </a:solidFill>
                          <a:effectLst/>
                          <a:latin typeface="Calibri" panose="020F0502020204030204" pitchFamily="34" charset="0"/>
                        </a:rPr>
                        <a:t>they may have covered this material a thousand times,  we haven't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Lecturers are very approachable. Classes are interactive. I am pursuing a part-time taught masters and I find this achievable as the course is very flexible and I can adapt it to my full time job. I know there is extra support available in the college if I need it- same is well advertised on home page and on campus (PGT)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Some modules of the course were pointless us and the lecturers were no help at all. Some of the resources were slow and not helpful at times.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Some lecturers are very supportive and there for you whenever you need them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Lecturing staff to be aware of student workload from all modules within a given course. Feedback throughout the semester on how the lecturer feel you are progressing.  An appreciation from lecturing staff of how involved the projects and reports they request to be submitted.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Holistic approach of lecturers is excellent, very encouraging of high calibre of work. Understanding and flexibility for personal circumstances is a huge help which students try to repay with good work. (Final YR)</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The lecturers should not just read or follow directly the textbook. It will be very boring for us and it might be better if we study ourselves through internet.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lecturers are available at all times to discuss any problems. Very open minded college (PGT)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Have lecturers help out students more with more tutorials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bl>
          </a:graphicData>
        </a:graphic>
      </p:graphicFrame>
    </p:spTree>
    <p:extLst>
      <p:ext uri="{BB962C8B-B14F-4D97-AF65-F5344CB8AC3E}">
        <p14:creationId xmlns:p14="http://schemas.microsoft.com/office/powerpoint/2010/main" val="16424205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0"/>
            <a:ext cx="7812360"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Extracts – Moodle</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graphicFrame>
        <p:nvGraphicFramePr>
          <p:cNvPr id="3" name="Table 2"/>
          <p:cNvGraphicFramePr>
            <a:graphicFrameLocks noGrp="1"/>
          </p:cNvGraphicFramePr>
          <p:nvPr>
            <p:extLst>
              <p:ext uri="{D42A27DB-BD31-4B8C-83A1-F6EECF244321}">
                <p14:modId xmlns:p14="http://schemas.microsoft.com/office/powerpoint/2010/main" val="130928585"/>
              </p:ext>
            </p:extLst>
          </p:nvPr>
        </p:nvGraphicFramePr>
        <p:xfrm>
          <a:off x="0" y="1397000"/>
          <a:ext cx="9144000" cy="5461002"/>
        </p:xfrm>
        <a:graphic>
          <a:graphicData uri="http://schemas.openxmlformats.org/drawingml/2006/table">
            <a:tbl>
              <a:tblPr firstRow="1" bandRow="1">
                <a:tableStyleId>{5C22544A-7EE6-4342-B048-85BDC9FD1C3A}</a:tableStyleId>
              </a:tblPr>
              <a:tblGrid>
                <a:gridCol w="4572000"/>
                <a:gridCol w="4572000"/>
              </a:tblGrid>
              <a:tr h="910167">
                <a:tc>
                  <a:txBody>
                    <a:bodyPr/>
                    <a:lstStyle/>
                    <a:p>
                      <a:r>
                        <a:rPr lang="en-IE" dirty="0" smtClean="0"/>
                        <a:t>Best Aspects</a:t>
                      </a:r>
                      <a:endParaRPr lang="en-IE" dirty="0"/>
                    </a:p>
                  </a:txBody>
                  <a:tcPr/>
                </a:tc>
                <a:tc>
                  <a:txBody>
                    <a:bodyPr/>
                    <a:lstStyle/>
                    <a:p>
                      <a:r>
                        <a:rPr lang="en-IE" dirty="0" smtClean="0"/>
                        <a:t>Areas for Improvement</a:t>
                      </a:r>
                      <a:endParaRPr lang="en-IE" dirty="0"/>
                    </a:p>
                  </a:txBody>
                  <a:tcPr/>
                </a:tc>
              </a:tr>
              <a:tr h="910167">
                <a:tc>
                  <a:txBody>
                    <a:bodyPr/>
                    <a:lstStyle/>
                    <a:p>
                      <a:pPr algn="l" fontAlgn="t"/>
                      <a:r>
                        <a:rPr lang="en-IE" sz="1400" b="0" i="0" u="none" strike="noStrike" dirty="0">
                          <a:solidFill>
                            <a:srgbClr val="000000"/>
                          </a:solidFill>
                          <a:effectLst/>
                          <a:latin typeface="Calibri" panose="020F0502020204030204" pitchFamily="34" charset="0"/>
                        </a:rPr>
                        <a:t>Moodle let's us all access lecture notes, test results and so on. We also contribute to online discussions on Moodle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Be more efficient and have notes on Moodle before the class starts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Moodle is definitely a tool I find helpful in certain aspects however not all teacher add class notes or update content regularly enough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I would prefer if the notes were up on </a:t>
                      </a:r>
                      <a:r>
                        <a:rPr lang="en-IE" sz="1400" b="0" i="0" u="none" strike="noStrike" dirty="0" err="1">
                          <a:solidFill>
                            <a:srgbClr val="000000"/>
                          </a:solidFill>
                          <a:effectLst/>
                          <a:latin typeface="Calibri" panose="020F0502020204030204" pitchFamily="34" charset="0"/>
                        </a:rPr>
                        <a:t>moodle</a:t>
                      </a:r>
                      <a:r>
                        <a:rPr lang="en-IE" sz="1400" b="0" i="0" u="none" strike="noStrike" dirty="0">
                          <a:solidFill>
                            <a:srgbClr val="000000"/>
                          </a:solidFill>
                          <a:effectLst/>
                          <a:latin typeface="Calibri" panose="020F0502020204030204" pitchFamily="34" charset="0"/>
                        </a:rPr>
                        <a:t> in advance of class, which sometimes does not happen.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Revising, MCQ's on </a:t>
                      </a:r>
                      <a:r>
                        <a:rPr lang="en-IE" sz="1400" b="0" i="0" u="none" strike="noStrike" dirty="0" err="1">
                          <a:solidFill>
                            <a:srgbClr val="000000"/>
                          </a:solidFill>
                          <a:effectLst/>
                          <a:latin typeface="Calibri" panose="020F0502020204030204" pitchFamily="34" charset="0"/>
                        </a:rPr>
                        <a:t>moodle</a:t>
                      </a:r>
                      <a:r>
                        <a:rPr lang="en-IE" sz="1400" b="0" i="0" u="none" strike="noStrike" dirty="0">
                          <a:solidFill>
                            <a:srgbClr val="000000"/>
                          </a:solidFill>
                          <a:effectLst/>
                          <a:latin typeface="Calibri" panose="020F0502020204030204" pitchFamily="34" charset="0"/>
                        </a:rPr>
                        <a:t>, hands on practical's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have all lecturers put notes on </a:t>
                      </a:r>
                      <a:r>
                        <a:rPr lang="en-IE" sz="1400" b="0" i="0" u="none" strike="noStrike" dirty="0" err="1">
                          <a:solidFill>
                            <a:srgbClr val="000000"/>
                          </a:solidFill>
                          <a:effectLst/>
                          <a:latin typeface="Calibri" panose="020F0502020204030204" pitchFamily="34" charset="0"/>
                        </a:rPr>
                        <a:t>moodle</a:t>
                      </a:r>
                      <a:r>
                        <a:rPr lang="en-IE" sz="1400" b="0" i="0" u="none" strike="noStrike" dirty="0">
                          <a:solidFill>
                            <a:srgbClr val="000000"/>
                          </a:solidFill>
                          <a:effectLst/>
                          <a:latin typeface="Calibri" panose="020F0502020204030204" pitchFamily="34" charset="0"/>
                        </a:rPr>
                        <a:t>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I think </a:t>
                      </a:r>
                      <a:r>
                        <a:rPr lang="en-IE" sz="1400" b="0" i="0" u="none" strike="noStrike" dirty="0" err="1">
                          <a:solidFill>
                            <a:srgbClr val="000000"/>
                          </a:solidFill>
                          <a:effectLst/>
                          <a:latin typeface="Calibri" panose="020F0502020204030204" pitchFamily="34" charset="0"/>
                        </a:rPr>
                        <a:t>moodle</a:t>
                      </a:r>
                      <a:r>
                        <a:rPr lang="en-IE" sz="1400" b="0" i="0" u="none" strike="noStrike" dirty="0">
                          <a:solidFill>
                            <a:srgbClr val="000000"/>
                          </a:solidFill>
                          <a:effectLst/>
                          <a:latin typeface="Calibri" panose="020F0502020204030204" pitchFamily="34" charset="0"/>
                        </a:rPr>
                        <a:t> is an excellent way which the institution engages with students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Notes could be put up on Moodle by lecturers the night before to give part-timers good enough time to print them out.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Moodle and online line exams as technology is moving forward it is keeping up with the times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It would help if all lecture notes were put up on </a:t>
                      </a:r>
                      <a:r>
                        <a:rPr lang="en-IE" sz="1400" b="0" i="0" u="none" strike="noStrike" dirty="0" err="1">
                          <a:solidFill>
                            <a:srgbClr val="000000"/>
                          </a:solidFill>
                          <a:effectLst/>
                          <a:latin typeface="Calibri" panose="020F0502020204030204" pitchFamily="34" charset="0"/>
                        </a:rPr>
                        <a:t>moodle</a:t>
                      </a:r>
                      <a:r>
                        <a:rPr lang="en-IE" sz="1400" b="0" i="0" u="none" strike="noStrike" dirty="0">
                          <a:solidFill>
                            <a:srgbClr val="000000"/>
                          </a:solidFill>
                          <a:effectLst/>
                          <a:latin typeface="Calibri" panose="020F0502020204030204" pitchFamily="34" charset="0"/>
                        </a:rPr>
                        <a:t>. </a:t>
                      </a:r>
                      <a:r>
                        <a:rPr lang="en-IE" sz="1400" b="0" i="0" u="none" strike="noStrike" dirty="0" smtClean="0">
                          <a:solidFill>
                            <a:srgbClr val="000000"/>
                          </a:solidFill>
                          <a:effectLst/>
                          <a:latin typeface="Calibri" panose="020F0502020204030204" pitchFamily="34" charset="0"/>
                        </a:rPr>
                        <a:t>When </a:t>
                      </a:r>
                      <a:r>
                        <a:rPr lang="en-IE" sz="1400" b="0" i="0" u="none" strike="noStrike" dirty="0">
                          <a:solidFill>
                            <a:srgbClr val="000000"/>
                          </a:solidFill>
                          <a:effectLst/>
                          <a:latin typeface="Calibri" panose="020F0502020204030204" pitchFamily="34" charset="0"/>
                        </a:rPr>
                        <a:t>writing all the time you </a:t>
                      </a:r>
                      <a:r>
                        <a:rPr lang="en-IE" sz="1400" b="0" i="0" u="none" strike="noStrike" dirty="0" err="1">
                          <a:solidFill>
                            <a:srgbClr val="000000"/>
                          </a:solidFill>
                          <a:effectLst/>
                          <a:latin typeface="Calibri" panose="020F0502020204030204" pitchFamily="34" charset="0"/>
                        </a:rPr>
                        <a:t>dont</a:t>
                      </a:r>
                      <a:r>
                        <a:rPr lang="en-IE" sz="1400" b="0" i="0" u="none" strike="noStrike" dirty="0">
                          <a:solidFill>
                            <a:srgbClr val="000000"/>
                          </a:solidFill>
                          <a:effectLst/>
                          <a:latin typeface="Calibri" panose="020F0502020204030204" pitchFamily="34" charset="0"/>
                        </a:rPr>
                        <a:t> take in as much info.(1st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bl>
          </a:graphicData>
        </a:graphic>
      </p:graphicFrame>
    </p:spTree>
    <p:extLst>
      <p:ext uri="{BB962C8B-B14F-4D97-AF65-F5344CB8AC3E}">
        <p14:creationId xmlns:p14="http://schemas.microsoft.com/office/powerpoint/2010/main" val="360088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Response Rates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graphicFrame>
        <p:nvGraphicFramePr>
          <p:cNvPr id="8" name="Table 7"/>
          <p:cNvGraphicFramePr>
            <a:graphicFrameLocks noGrp="1"/>
          </p:cNvGraphicFramePr>
          <p:nvPr>
            <p:extLst>
              <p:ext uri="{D42A27DB-BD31-4B8C-83A1-F6EECF244321}">
                <p14:modId xmlns:p14="http://schemas.microsoft.com/office/powerpoint/2010/main" val="3389264272"/>
              </p:ext>
            </p:extLst>
          </p:nvPr>
        </p:nvGraphicFramePr>
        <p:xfrm>
          <a:off x="467544" y="1844824"/>
          <a:ext cx="8064896" cy="4120230"/>
        </p:xfrm>
        <a:graphic>
          <a:graphicData uri="http://schemas.openxmlformats.org/drawingml/2006/table">
            <a:tbl>
              <a:tblPr firstRow="1" bandRow="1">
                <a:tableStyleId>{5C22544A-7EE6-4342-B048-85BDC9FD1C3A}</a:tableStyleId>
              </a:tblPr>
              <a:tblGrid>
                <a:gridCol w="3888432"/>
                <a:gridCol w="1368152"/>
                <a:gridCol w="1656184"/>
                <a:gridCol w="1152128"/>
              </a:tblGrid>
              <a:tr h="686705">
                <a:tc>
                  <a:txBody>
                    <a:bodyPr/>
                    <a:lstStyle/>
                    <a:p>
                      <a:r>
                        <a:rPr lang="en-IE" dirty="0" smtClean="0"/>
                        <a:t>Faculty</a:t>
                      </a:r>
                      <a:endParaRPr lang="en-IE" dirty="0"/>
                    </a:p>
                  </a:txBody>
                  <a:tcPr/>
                </a:tc>
                <a:tc>
                  <a:txBody>
                    <a:bodyPr/>
                    <a:lstStyle/>
                    <a:p>
                      <a:r>
                        <a:rPr lang="en-IE" dirty="0" smtClean="0"/>
                        <a:t>Population</a:t>
                      </a:r>
                      <a:endParaRPr lang="en-IE" dirty="0"/>
                    </a:p>
                  </a:txBody>
                  <a:tcPr/>
                </a:tc>
                <a:tc>
                  <a:txBody>
                    <a:bodyPr/>
                    <a:lstStyle/>
                    <a:p>
                      <a:r>
                        <a:rPr lang="en-IE" dirty="0" smtClean="0"/>
                        <a:t>Responses</a:t>
                      </a:r>
                      <a:endParaRPr lang="en-IE" dirty="0"/>
                    </a:p>
                  </a:txBody>
                  <a:tcPr/>
                </a:tc>
                <a:tc>
                  <a:txBody>
                    <a:bodyPr/>
                    <a:lstStyle/>
                    <a:p>
                      <a:pPr algn="ctr"/>
                      <a:r>
                        <a:rPr lang="en-IE" dirty="0" smtClean="0"/>
                        <a:t>%</a:t>
                      </a:r>
                      <a:endParaRPr lang="en-IE" dirty="0"/>
                    </a:p>
                  </a:txBody>
                  <a:tcPr/>
                </a:tc>
              </a:tr>
              <a:tr h="686705">
                <a:tc>
                  <a:txBody>
                    <a:bodyPr/>
                    <a:lstStyle/>
                    <a:p>
                      <a:r>
                        <a:rPr lang="en-IE" dirty="0" smtClean="0"/>
                        <a:t>Business &amp; Hospitality</a:t>
                      </a:r>
                      <a:endParaRPr lang="en-IE" dirty="0"/>
                    </a:p>
                  </a:txBody>
                  <a:tcPr/>
                </a:tc>
                <a:tc>
                  <a:txBody>
                    <a:bodyPr/>
                    <a:lstStyle/>
                    <a:p>
                      <a:pPr algn="ctr"/>
                      <a:r>
                        <a:rPr lang="en-IE" dirty="0" smtClean="0"/>
                        <a:t>1,239</a:t>
                      </a:r>
                      <a:endParaRPr lang="en-IE" dirty="0"/>
                    </a:p>
                  </a:txBody>
                  <a:tcPr/>
                </a:tc>
                <a:tc>
                  <a:txBody>
                    <a:bodyPr/>
                    <a:lstStyle/>
                    <a:p>
                      <a:pPr algn="ctr"/>
                      <a:r>
                        <a:rPr lang="en-IE" dirty="0" smtClean="0"/>
                        <a:t>621</a:t>
                      </a:r>
                      <a:endParaRPr lang="en-IE" dirty="0"/>
                    </a:p>
                  </a:txBody>
                  <a:tcPr/>
                </a:tc>
                <a:tc>
                  <a:txBody>
                    <a:bodyPr/>
                    <a:lstStyle/>
                    <a:p>
                      <a:pPr algn="ctr"/>
                      <a:r>
                        <a:rPr lang="en-IE" dirty="0" smtClean="0"/>
                        <a:t>50%</a:t>
                      </a:r>
                      <a:endParaRPr lang="en-IE" dirty="0"/>
                    </a:p>
                  </a:txBody>
                  <a:tcPr/>
                </a:tc>
              </a:tr>
              <a:tr h="686705">
                <a:tc>
                  <a:txBody>
                    <a:bodyPr/>
                    <a:lstStyle/>
                    <a:p>
                      <a:r>
                        <a:rPr lang="en-IE" dirty="0" smtClean="0"/>
                        <a:t>Engineering</a:t>
                      </a:r>
                      <a:r>
                        <a:rPr lang="en-IE" baseline="0" dirty="0" smtClean="0"/>
                        <a:t> &amp; Informatics</a:t>
                      </a:r>
                      <a:endParaRPr lang="en-IE" dirty="0"/>
                    </a:p>
                  </a:txBody>
                  <a:tcPr/>
                </a:tc>
                <a:tc>
                  <a:txBody>
                    <a:bodyPr/>
                    <a:lstStyle/>
                    <a:p>
                      <a:pPr algn="ctr"/>
                      <a:r>
                        <a:rPr lang="en-IE" dirty="0" smtClean="0"/>
                        <a:t>627</a:t>
                      </a:r>
                      <a:endParaRPr lang="en-IE" dirty="0"/>
                    </a:p>
                  </a:txBody>
                  <a:tcPr/>
                </a:tc>
                <a:tc>
                  <a:txBody>
                    <a:bodyPr/>
                    <a:lstStyle/>
                    <a:p>
                      <a:pPr algn="ctr"/>
                      <a:r>
                        <a:rPr lang="en-IE" dirty="0" smtClean="0"/>
                        <a:t>264</a:t>
                      </a:r>
                      <a:endParaRPr lang="en-IE" dirty="0"/>
                    </a:p>
                  </a:txBody>
                  <a:tcPr/>
                </a:tc>
                <a:tc>
                  <a:txBody>
                    <a:bodyPr/>
                    <a:lstStyle/>
                    <a:p>
                      <a:pPr algn="ctr"/>
                      <a:r>
                        <a:rPr lang="en-IE" dirty="0" smtClean="0"/>
                        <a:t>42%</a:t>
                      </a:r>
                      <a:endParaRPr lang="en-IE" dirty="0"/>
                    </a:p>
                  </a:txBody>
                  <a:tcPr/>
                </a:tc>
              </a:tr>
              <a:tr h="686705">
                <a:tc>
                  <a:txBody>
                    <a:bodyPr/>
                    <a:lstStyle/>
                    <a:p>
                      <a:r>
                        <a:rPr lang="en-IE" dirty="0" smtClean="0"/>
                        <a:t>Science &amp; Health</a:t>
                      </a:r>
                      <a:endParaRPr lang="en-IE" dirty="0"/>
                    </a:p>
                  </a:txBody>
                  <a:tcPr/>
                </a:tc>
                <a:tc>
                  <a:txBody>
                    <a:bodyPr/>
                    <a:lstStyle/>
                    <a:p>
                      <a:pPr algn="ctr"/>
                      <a:r>
                        <a:rPr lang="en-IE" dirty="0" smtClean="0"/>
                        <a:t>1,238</a:t>
                      </a:r>
                      <a:endParaRPr lang="en-IE" dirty="0"/>
                    </a:p>
                  </a:txBody>
                  <a:tcPr/>
                </a:tc>
                <a:tc>
                  <a:txBody>
                    <a:bodyPr/>
                    <a:lstStyle/>
                    <a:p>
                      <a:pPr algn="ctr"/>
                      <a:r>
                        <a:rPr lang="en-IE" dirty="0" smtClean="0"/>
                        <a:t>679</a:t>
                      </a:r>
                      <a:endParaRPr lang="en-IE" dirty="0"/>
                    </a:p>
                  </a:txBody>
                  <a:tcPr/>
                </a:tc>
                <a:tc>
                  <a:txBody>
                    <a:bodyPr/>
                    <a:lstStyle/>
                    <a:p>
                      <a:pPr algn="ctr"/>
                      <a:r>
                        <a:rPr lang="en-IE" dirty="0" smtClean="0"/>
                        <a:t>55%</a:t>
                      </a:r>
                      <a:endParaRPr lang="en-IE" dirty="0"/>
                    </a:p>
                  </a:txBody>
                  <a:tcPr/>
                </a:tc>
              </a:tr>
              <a:tr h="686705">
                <a:tc>
                  <a:txBody>
                    <a:bodyPr/>
                    <a:lstStyle/>
                    <a:p>
                      <a:r>
                        <a:rPr lang="en-IE" dirty="0" smtClean="0"/>
                        <a:t>Lifelong</a:t>
                      </a:r>
                      <a:r>
                        <a:rPr lang="en-IE" baseline="0" dirty="0" smtClean="0"/>
                        <a:t> Learning</a:t>
                      </a:r>
                      <a:endParaRPr lang="en-IE" dirty="0"/>
                    </a:p>
                  </a:txBody>
                  <a:tcPr/>
                </a:tc>
                <a:tc>
                  <a:txBody>
                    <a:bodyPr/>
                    <a:lstStyle/>
                    <a:p>
                      <a:pPr algn="ctr"/>
                      <a:r>
                        <a:rPr lang="en-IE" dirty="0" smtClean="0"/>
                        <a:t>211</a:t>
                      </a:r>
                      <a:endParaRPr lang="en-IE" dirty="0"/>
                    </a:p>
                  </a:txBody>
                  <a:tcPr/>
                </a:tc>
                <a:tc>
                  <a:txBody>
                    <a:bodyPr/>
                    <a:lstStyle/>
                    <a:p>
                      <a:pPr algn="ctr"/>
                      <a:r>
                        <a:rPr lang="en-IE" dirty="0" smtClean="0"/>
                        <a:t>119</a:t>
                      </a:r>
                      <a:endParaRPr lang="en-IE" dirty="0"/>
                    </a:p>
                  </a:txBody>
                  <a:tcPr/>
                </a:tc>
                <a:tc>
                  <a:txBody>
                    <a:bodyPr/>
                    <a:lstStyle/>
                    <a:p>
                      <a:pPr algn="ctr"/>
                      <a:r>
                        <a:rPr lang="en-IE" dirty="0" smtClean="0"/>
                        <a:t>56%</a:t>
                      </a:r>
                      <a:endParaRPr lang="en-IE" dirty="0"/>
                    </a:p>
                  </a:txBody>
                  <a:tcPr/>
                </a:tc>
              </a:tr>
              <a:tr h="686705">
                <a:tc>
                  <a:txBody>
                    <a:bodyPr/>
                    <a:lstStyle/>
                    <a:p>
                      <a:r>
                        <a:rPr lang="en-IE" dirty="0" smtClean="0"/>
                        <a:t>Total</a:t>
                      </a:r>
                      <a:endParaRPr lang="en-IE" dirty="0"/>
                    </a:p>
                  </a:txBody>
                  <a:tcPr/>
                </a:tc>
                <a:tc>
                  <a:txBody>
                    <a:bodyPr/>
                    <a:lstStyle/>
                    <a:p>
                      <a:pPr algn="ctr"/>
                      <a:r>
                        <a:rPr lang="en-IE" dirty="0" smtClean="0"/>
                        <a:t>3,315</a:t>
                      </a:r>
                      <a:endParaRPr lang="en-IE" dirty="0"/>
                    </a:p>
                  </a:txBody>
                  <a:tcPr/>
                </a:tc>
                <a:tc>
                  <a:txBody>
                    <a:bodyPr/>
                    <a:lstStyle/>
                    <a:p>
                      <a:pPr algn="ctr"/>
                      <a:r>
                        <a:rPr lang="en-IE" dirty="0" smtClean="0"/>
                        <a:t>1,683</a:t>
                      </a:r>
                      <a:endParaRPr lang="en-IE" dirty="0"/>
                    </a:p>
                  </a:txBody>
                  <a:tcPr/>
                </a:tc>
                <a:tc>
                  <a:txBody>
                    <a:bodyPr/>
                    <a:lstStyle/>
                    <a:p>
                      <a:pPr algn="ctr"/>
                      <a:endParaRPr lang="en-IE" dirty="0"/>
                    </a:p>
                  </a:txBody>
                  <a:tcPr/>
                </a:tc>
              </a:tr>
            </a:tbl>
          </a:graphicData>
        </a:graphic>
      </p:graphicFrame>
    </p:spTree>
    <p:extLst>
      <p:ext uri="{BB962C8B-B14F-4D97-AF65-F5344CB8AC3E}">
        <p14:creationId xmlns:p14="http://schemas.microsoft.com/office/powerpoint/2010/main" val="3611990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0"/>
            <a:ext cx="7812360"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Extracts – Small Class/Groups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graphicFrame>
        <p:nvGraphicFramePr>
          <p:cNvPr id="3" name="Table 2"/>
          <p:cNvGraphicFramePr>
            <a:graphicFrameLocks noGrp="1"/>
          </p:cNvGraphicFramePr>
          <p:nvPr>
            <p:extLst>
              <p:ext uri="{D42A27DB-BD31-4B8C-83A1-F6EECF244321}">
                <p14:modId xmlns:p14="http://schemas.microsoft.com/office/powerpoint/2010/main" val="3774601421"/>
              </p:ext>
            </p:extLst>
          </p:nvPr>
        </p:nvGraphicFramePr>
        <p:xfrm>
          <a:off x="-1" y="1397000"/>
          <a:ext cx="9144001" cy="5461002"/>
        </p:xfrm>
        <a:graphic>
          <a:graphicData uri="http://schemas.openxmlformats.org/drawingml/2006/table">
            <a:tbl>
              <a:tblPr firstRow="1" bandRow="1">
                <a:tableStyleId>{5C22544A-7EE6-4342-B048-85BDC9FD1C3A}</a:tableStyleId>
              </a:tblPr>
              <a:tblGrid>
                <a:gridCol w="4590184"/>
                <a:gridCol w="4553817"/>
              </a:tblGrid>
              <a:tr h="910167">
                <a:tc>
                  <a:txBody>
                    <a:bodyPr/>
                    <a:lstStyle/>
                    <a:p>
                      <a:r>
                        <a:rPr lang="en-IE" dirty="0" smtClean="0"/>
                        <a:t>Best Aspects</a:t>
                      </a:r>
                      <a:endParaRPr lang="en-IE" dirty="0"/>
                    </a:p>
                  </a:txBody>
                  <a:tcPr/>
                </a:tc>
                <a:tc>
                  <a:txBody>
                    <a:bodyPr/>
                    <a:lstStyle/>
                    <a:p>
                      <a:r>
                        <a:rPr lang="en-IE" dirty="0" smtClean="0"/>
                        <a:t>Areas for Improvement</a:t>
                      </a:r>
                      <a:endParaRPr lang="en-IE" dirty="0"/>
                    </a:p>
                  </a:txBody>
                  <a:tcPr/>
                </a:tc>
              </a:tr>
              <a:tr h="910167">
                <a:tc>
                  <a:txBody>
                    <a:bodyPr/>
                    <a:lstStyle/>
                    <a:p>
                      <a:pPr algn="l" fontAlgn="t"/>
                      <a:r>
                        <a:rPr lang="en-IE" sz="1400" b="0" i="0" u="none" strike="noStrike" dirty="0">
                          <a:solidFill>
                            <a:srgbClr val="000000"/>
                          </a:solidFill>
                          <a:effectLst/>
                          <a:latin typeface="Calibri" panose="020F0502020204030204" pitchFamily="34" charset="0"/>
                        </a:rPr>
                        <a:t>I'm in a small class, so learning in class is considerably easier and every lecturer knows your name. This helps when you've questions for the lecturer. (Final Year)</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More smaller class sizes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Small classes, lectures know you, offers more help (1st YR)</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Small numbers of students in groups may be more make it easier to engage I think.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It's a friendly, small campus. easy to find your way around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Small classes are effective, you receive much more important information and advice with a smaller group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Small classes makes it easier for us to ask the lecture questions and get more attention.(1st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More tutorials.. smaller groups.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How it is in small groups and the lecturer can spend more time helping an individual if he/she is having a problem. (1st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c>
                  <a:txBody>
                    <a:bodyPr/>
                    <a:lstStyle/>
                    <a:p>
                      <a:pPr algn="l" fontAlgn="t"/>
                      <a:r>
                        <a:rPr lang="en-IE" sz="1400" b="0" i="0" u="none" strike="noStrike" dirty="0">
                          <a:solidFill>
                            <a:srgbClr val="000000"/>
                          </a:solidFill>
                          <a:effectLst/>
                          <a:latin typeface="Calibri" panose="020F0502020204030204" pitchFamily="34" charset="0"/>
                        </a:rPr>
                        <a:t>smaller lectures with less people in them so people are less afraid to speak out in front of large groups. (Final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a:t>
                      </a:r>
                    </a:p>
                  </a:txBody>
                  <a:tcPr marL="9525" marR="9525" marT="9525" marB="0"/>
                </a:tc>
              </a:tr>
            </a:tbl>
          </a:graphicData>
        </a:graphic>
      </p:graphicFrame>
    </p:spTree>
    <p:extLst>
      <p:ext uri="{BB962C8B-B14F-4D97-AF65-F5344CB8AC3E}">
        <p14:creationId xmlns:p14="http://schemas.microsoft.com/office/powerpoint/2010/main" val="20494255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7664" y="0"/>
            <a:ext cx="7812360" cy="1323439"/>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Extracts – Assessments/Feedback</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graphicFrame>
        <p:nvGraphicFramePr>
          <p:cNvPr id="3" name="Table 2"/>
          <p:cNvGraphicFramePr>
            <a:graphicFrameLocks noGrp="1"/>
          </p:cNvGraphicFramePr>
          <p:nvPr>
            <p:extLst>
              <p:ext uri="{D42A27DB-BD31-4B8C-83A1-F6EECF244321}">
                <p14:modId xmlns:p14="http://schemas.microsoft.com/office/powerpoint/2010/main" val="1437612515"/>
              </p:ext>
            </p:extLst>
          </p:nvPr>
        </p:nvGraphicFramePr>
        <p:xfrm>
          <a:off x="0" y="1397000"/>
          <a:ext cx="9144000" cy="5461002"/>
        </p:xfrm>
        <a:graphic>
          <a:graphicData uri="http://schemas.openxmlformats.org/drawingml/2006/table">
            <a:tbl>
              <a:tblPr firstRow="1" bandRow="1">
                <a:tableStyleId>{5C22544A-7EE6-4342-B048-85BDC9FD1C3A}</a:tableStyleId>
              </a:tblPr>
              <a:tblGrid>
                <a:gridCol w="4572000"/>
                <a:gridCol w="4572000"/>
              </a:tblGrid>
              <a:tr h="910167">
                <a:tc>
                  <a:txBody>
                    <a:bodyPr/>
                    <a:lstStyle/>
                    <a:p>
                      <a:r>
                        <a:rPr lang="en-IE" dirty="0" smtClean="0"/>
                        <a:t>Best Aspects</a:t>
                      </a:r>
                      <a:endParaRPr lang="en-IE" dirty="0"/>
                    </a:p>
                  </a:txBody>
                  <a:tcPr/>
                </a:tc>
                <a:tc>
                  <a:txBody>
                    <a:bodyPr/>
                    <a:lstStyle/>
                    <a:p>
                      <a:r>
                        <a:rPr lang="en-IE" dirty="0" smtClean="0"/>
                        <a:t>Areas for Improvement</a:t>
                      </a:r>
                      <a:endParaRPr lang="en-IE" dirty="0"/>
                    </a:p>
                  </a:txBody>
                  <a:tcPr/>
                </a:tc>
              </a:tr>
              <a:tr h="910167">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Moodle and online line exams as technology is moving forward it is keeping up with the times (Final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Feedback from lecturers with exam results is poor sometimes and I feel it is discouraging to students (Final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r>
              <a:tr h="910167">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Group and individual assessments, especially doing presentations (1st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Results, CA and lab reports could be given back quicker. Improvements could be made in reports with quicker feedback. Open access could be open for longer in the evenings. (Final YR)</a:t>
                      </a:r>
                    </a:p>
                  </a:txBody>
                  <a:tcPr marL="9525" marR="9525" marT="9525" marB="0"/>
                </a:tc>
              </a:tr>
              <a:tr h="910167">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Small classes, extra free tutorials available if struggling with any subjects. Continuous assessments keep you up to date with course work. (1st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I believe the feedback from lectures could be better and I believe more experience should be given to students going on work experience. (Final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r>
              <a:tr h="910167">
                <a:tc>
                  <a:txBody>
                    <a:bodyPr/>
                    <a:lstStyle/>
                    <a:p>
                      <a:pPr marL="0" algn="l" defTabSz="914400" rtl="0" eaLnBrk="1" fontAlgn="t" latinLnBrk="0" hangingPunct="1"/>
                      <a:r>
                        <a:rPr lang="en-IE" sz="1400" b="0" i="0" u="none" strike="noStrike" kern="1200" dirty="0" err="1">
                          <a:solidFill>
                            <a:srgbClr val="000000"/>
                          </a:solidFill>
                          <a:effectLst/>
                          <a:latin typeface="Calibri" panose="020F0502020204030204" pitchFamily="34" charset="0"/>
                          <a:ea typeface="+mn-ea"/>
                          <a:cs typeface="+mn-cs"/>
                        </a:rPr>
                        <a:t>Continous</a:t>
                      </a:r>
                      <a:r>
                        <a:rPr lang="en-IE" sz="1400" b="0" i="0" u="none" strike="noStrike" kern="1200" dirty="0">
                          <a:solidFill>
                            <a:srgbClr val="000000"/>
                          </a:solidFill>
                          <a:effectLst/>
                          <a:latin typeface="Calibri" panose="020F0502020204030204" pitchFamily="34" charset="0"/>
                          <a:ea typeface="+mn-ea"/>
                          <a:cs typeface="+mn-cs"/>
                        </a:rPr>
                        <a:t> Assessment keep you working on a constant basis (1st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more feedback on assignments. (Final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r>
              <a:tr h="910167">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Great out look on life Positive encouragement Great feedback and help (Final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more feedback on assignments once submitted (PGT)</a:t>
                      </a:r>
                    </a:p>
                  </a:txBody>
                  <a:tcPr marL="9525" marR="9525" marT="9525" marB="0"/>
                </a:tc>
              </a:tr>
            </a:tbl>
          </a:graphicData>
        </a:graphic>
      </p:graphicFrame>
    </p:spTree>
    <p:extLst>
      <p:ext uri="{BB962C8B-B14F-4D97-AF65-F5344CB8AC3E}">
        <p14:creationId xmlns:p14="http://schemas.microsoft.com/office/powerpoint/2010/main" val="41607105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7396" y="260648"/>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Extracts - General</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graphicFrame>
        <p:nvGraphicFramePr>
          <p:cNvPr id="3" name="Table 2"/>
          <p:cNvGraphicFramePr>
            <a:graphicFrameLocks noGrp="1"/>
          </p:cNvGraphicFramePr>
          <p:nvPr>
            <p:extLst>
              <p:ext uri="{D42A27DB-BD31-4B8C-83A1-F6EECF244321}">
                <p14:modId xmlns:p14="http://schemas.microsoft.com/office/powerpoint/2010/main" val="3199515840"/>
              </p:ext>
            </p:extLst>
          </p:nvPr>
        </p:nvGraphicFramePr>
        <p:xfrm>
          <a:off x="0" y="1397000"/>
          <a:ext cx="9144000" cy="5627160"/>
        </p:xfrm>
        <a:graphic>
          <a:graphicData uri="http://schemas.openxmlformats.org/drawingml/2006/table">
            <a:tbl>
              <a:tblPr firstRow="1" bandRow="1">
                <a:tableStyleId>{5C22544A-7EE6-4342-B048-85BDC9FD1C3A}</a:tableStyleId>
              </a:tblPr>
              <a:tblGrid>
                <a:gridCol w="4572000"/>
                <a:gridCol w="4572000"/>
              </a:tblGrid>
              <a:tr h="910167">
                <a:tc>
                  <a:txBody>
                    <a:bodyPr/>
                    <a:lstStyle/>
                    <a:p>
                      <a:r>
                        <a:rPr lang="en-IE" dirty="0" smtClean="0"/>
                        <a:t>Best Aspects</a:t>
                      </a:r>
                      <a:endParaRPr lang="en-IE" dirty="0"/>
                    </a:p>
                  </a:txBody>
                  <a:tcPr/>
                </a:tc>
                <a:tc>
                  <a:txBody>
                    <a:bodyPr/>
                    <a:lstStyle/>
                    <a:p>
                      <a:r>
                        <a:rPr lang="en-IE" dirty="0" smtClean="0"/>
                        <a:t>Areas for Improvement</a:t>
                      </a:r>
                      <a:endParaRPr lang="en-IE" dirty="0"/>
                    </a:p>
                  </a:txBody>
                  <a:tcPr/>
                </a:tc>
              </a:tr>
              <a:tr h="910167">
                <a:tc>
                  <a:txBody>
                    <a:bodyPr/>
                    <a:lstStyle/>
                    <a:p>
                      <a:pPr algn="l" fontAlgn="t"/>
                      <a:r>
                        <a:rPr lang="en-IE" sz="1400" b="0" i="0" u="none" strike="noStrike" dirty="0">
                          <a:solidFill>
                            <a:srgbClr val="000000"/>
                          </a:solidFill>
                          <a:effectLst/>
                          <a:latin typeface="Calibri" panose="020F0502020204030204" pitchFamily="34" charset="0"/>
                        </a:rPr>
                        <a:t>Have had a few guest lecturers, although not necessarily applicable to current modules (more applied to 2nd </a:t>
                      </a:r>
                      <a:r>
                        <a:rPr lang="en-IE" sz="1400" b="0" i="0" u="none" strike="noStrike" dirty="0" err="1">
                          <a:solidFill>
                            <a:srgbClr val="000000"/>
                          </a:solidFill>
                          <a:effectLst/>
                          <a:latin typeface="Calibri" panose="020F0502020204030204" pitchFamily="34" charset="0"/>
                        </a:rPr>
                        <a:t>yr</a:t>
                      </a:r>
                      <a:r>
                        <a:rPr lang="en-IE" sz="1400" b="0" i="0" u="none" strike="noStrike" dirty="0">
                          <a:solidFill>
                            <a:srgbClr val="000000"/>
                          </a:solidFill>
                          <a:effectLst/>
                          <a:latin typeface="Calibri" panose="020F0502020204030204" pitchFamily="34" charset="0"/>
                        </a:rPr>
                        <a:t>). Two weeks in </a:t>
                      </a:r>
                      <a:r>
                        <a:rPr lang="en-IE" sz="1400" b="0" i="0" u="none" strike="noStrike" dirty="0" err="1">
                          <a:solidFill>
                            <a:srgbClr val="000000"/>
                          </a:solidFill>
                          <a:effectLst/>
                          <a:latin typeface="Calibri" panose="020F0502020204030204" pitchFamily="34" charset="0"/>
                        </a:rPr>
                        <a:t>Gurteen</a:t>
                      </a:r>
                      <a:r>
                        <a:rPr lang="en-IE" sz="1400" b="0" i="0" u="none" strike="noStrike" dirty="0">
                          <a:solidFill>
                            <a:srgbClr val="000000"/>
                          </a:solidFill>
                          <a:effectLst/>
                          <a:latin typeface="Calibri" panose="020F0502020204030204" pitchFamily="34" charset="0"/>
                        </a:rPr>
                        <a:t> College which was amazing. Labs are very interesting for me because it is practical work based on lectures. (1st Year)</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Better internet connectivity. (Final Year)</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I was encourage to make my own analysis about complex ideas, and be able to argument for and against different options. (PGT)</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I believe they should be focused on getting students more work experience with companies so he/she can decide what field of work they would like to do in the future. (Final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The </a:t>
                      </a:r>
                      <a:r>
                        <a:rPr lang="en-IE" sz="1400" b="0" i="0" u="none" strike="noStrike" dirty="0" smtClean="0">
                          <a:solidFill>
                            <a:srgbClr val="000000"/>
                          </a:solidFill>
                          <a:effectLst/>
                          <a:latin typeface="Calibri" panose="020F0502020204030204" pitchFamily="34" charset="0"/>
                        </a:rPr>
                        <a:t>DARE facilities </a:t>
                      </a:r>
                      <a:r>
                        <a:rPr lang="en-IE" sz="1400" b="0" i="0" u="none" strike="noStrike" dirty="0">
                          <a:solidFill>
                            <a:srgbClr val="000000"/>
                          </a:solidFill>
                          <a:effectLst/>
                          <a:latin typeface="Calibri" panose="020F0502020204030204" pitchFamily="34" charset="0"/>
                        </a:rPr>
                        <a:t>have helped me greatly. I don't think I would cope without it. (1st Year)</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Gym is quiet small and narrow. The food in canteen is relatively expensive. Books in the library are always not available. (Final </a:t>
                      </a:r>
                      <a:r>
                        <a:rPr lang="en-IE" sz="1400" b="0" i="0" u="none" strike="noStrike" kern="1200" dirty="0" err="1">
                          <a:solidFill>
                            <a:srgbClr val="000000"/>
                          </a:solidFill>
                          <a:effectLst/>
                          <a:latin typeface="Calibri" panose="020F0502020204030204" pitchFamily="34" charset="0"/>
                          <a:ea typeface="+mn-ea"/>
                          <a:cs typeface="+mn-cs"/>
                        </a:rPr>
                        <a:t>Yr</a:t>
                      </a:r>
                      <a:r>
                        <a:rPr lang="en-IE" sz="1400" b="0" i="0" u="none" strike="noStrike" kern="1200" dirty="0">
                          <a:solidFill>
                            <a:srgbClr val="000000"/>
                          </a:solidFill>
                          <a:effectLst/>
                          <a:latin typeface="Calibri" panose="020F0502020204030204" pitchFamily="34" charset="0"/>
                          <a:ea typeface="+mn-ea"/>
                          <a:cs typeface="+mn-cs"/>
                        </a:rPr>
                        <a:t>)</a:t>
                      </a:r>
                    </a:p>
                  </a:txBody>
                  <a:tcPr marL="9525" marR="9525" marT="9525" marB="0"/>
                </a:tc>
              </a:tr>
              <a:tr h="910167">
                <a:tc>
                  <a:txBody>
                    <a:bodyPr/>
                    <a:lstStyle/>
                    <a:p>
                      <a:pPr algn="l" fontAlgn="t"/>
                      <a:r>
                        <a:rPr lang="en-IE" sz="1400" b="0" i="0" u="none" strike="noStrike" dirty="0">
                          <a:solidFill>
                            <a:srgbClr val="000000"/>
                          </a:solidFill>
                          <a:effectLst/>
                          <a:latin typeface="Calibri" panose="020F0502020204030204" pitchFamily="34" charset="0"/>
                        </a:rPr>
                        <a:t>Cross over between all modules.(Final Year)</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Allow emails to be sent to private emails (Final Year)</a:t>
                      </a:r>
                    </a:p>
                  </a:txBody>
                  <a:tcPr marL="9525" marR="9525" marT="9525" marB="0"/>
                </a:tc>
              </a:tr>
              <a:tr h="910167">
                <a:tc>
                  <a:txBody>
                    <a:bodyPr/>
                    <a:lstStyle/>
                    <a:p>
                      <a:pPr algn="l" fontAlgn="t"/>
                      <a:r>
                        <a:rPr lang="en-IE" sz="1400" b="0" i="0" u="none" strike="noStrike" dirty="0" smtClean="0">
                          <a:solidFill>
                            <a:srgbClr val="000000"/>
                          </a:solidFill>
                          <a:effectLst/>
                          <a:latin typeface="Calibri" panose="020F0502020204030204" pitchFamily="34" charset="0"/>
                        </a:rPr>
                        <a:t>Online</a:t>
                      </a:r>
                      <a:r>
                        <a:rPr lang="en-IE" sz="1400" b="0" i="0" u="none" strike="noStrike" baseline="0" dirty="0" smtClean="0">
                          <a:solidFill>
                            <a:srgbClr val="000000"/>
                          </a:solidFill>
                          <a:effectLst/>
                          <a:latin typeface="Calibri" panose="020F0502020204030204" pitchFamily="34" charset="0"/>
                        </a:rPr>
                        <a:t> </a:t>
                      </a:r>
                      <a:r>
                        <a:rPr lang="en-IE" sz="1400" b="0" i="0" u="none" strike="noStrike" dirty="0" smtClean="0">
                          <a:solidFill>
                            <a:srgbClr val="000000"/>
                          </a:solidFill>
                          <a:effectLst/>
                          <a:latin typeface="Calibri" panose="020F0502020204030204" pitchFamily="34" charset="0"/>
                        </a:rPr>
                        <a:t>forums &amp; working with real-life businesses </a:t>
                      </a:r>
                      <a:r>
                        <a:rPr lang="en-IE" sz="1400" b="0" i="0" u="none" strike="noStrike" dirty="0">
                          <a:solidFill>
                            <a:srgbClr val="000000"/>
                          </a:solidFill>
                          <a:effectLst/>
                          <a:latin typeface="Calibri" panose="020F0502020204030204" pitchFamily="34" charset="0"/>
                        </a:rPr>
                        <a:t>(PGT)</a:t>
                      </a:r>
                    </a:p>
                  </a:txBody>
                  <a:tcPr marL="9525" marR="9525" marT="9525" marB="0"/>
                </a:tc>
                <a:tc>
                  <a:txBody>
                    <a:bodyPr/>
                    <a:lstStyle/>
                    <a:p>
                      <a:pPr marL="0" algn="l" defTabSz="914400" rtl="0" eaLnBrk="1" fontAlgn="t" latinLnBrk="0" hangingPunct="1"/>
                      <a:r>
                        <a:rPr lang="en-IE" sz="1400" b="0" i="0" u="none" strike="noStrike" kern="1200" dirty="0">
                          <a:solidFill>
                            <a:srgbClr val="000000"/>
                          </a:solidFill>
                          <a:effectLst/>
                          <a:latin typeface="Calibri" panose="020F0502020204030204" pitchFamily="34" charset="0"/>
                          <a:ea typeface="+mn-ea"/>
                          <a:cs typeface="+mn-cs"/>
                        </a:rPr>
                        <a:t>The library should have longer opening hours. There needs to be more parking spaces. Healthier lunch options at lower prices. More seats in the canteen (Final Year)</a:t>
                      </a:r>
                    </a:p>
                  </a:txBody>
                  <a:tcPr marL="9525" marR="9525" marT="9525" marB="0"/>
                </a:tc>
              </a:tr>
            </a:tbl>
          </a:graphicData>
        </a:graphic>
      </p:graphicFrame>
    </p:spTree>
    <p:extLst>
      <p:ext uri="{BB962C8B-B14F-4D97-AF65-F5344CB8AC3E}">
        <p14:creationId xmlns:p14="http://schemas.microsoft.com/office/powerpoint/2010/main" val="27022021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276475"/>
            <a:ext cx="8643938" cy="2357438"/>
          </a:xfrm>
        </p:spPr>
        <p:txBody>
          <a:bodyPr/>
          <a:lstStyle/>
          <a:p>
            <a:pPr eaLnBrk="1" hangingPunct="1">
              <a:defRPr/>
            </a:pPr>
            <a:r>
              <a:rPr lang="en-IE" altLang="en-US" sz="4000" b="1" dirty="0" smtClean="0">
                <a:solidFill>
                  <a:schemeClr val="tx1">
                    <a:lumMod val="50000"/>
                    <a:lumOff val="50000"/>
                  </a:schemeClr>
                </a:solidFill>
                <a:latin typeface="Century Gothic" panose="020B0502020202020204" pitchFamily="34" charset="0"/>
              </a:rPr>
              <a:t>Questions</a:t>
            </a:r>
            <a:endParaRPr lang="en-US" altLang="en-US" sz="2800" i="1" dirty="0" smtClean="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2637241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332656"/>
            <a:ext cx="749660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Response Rates</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graphicFrame>
        <p:nvGraphicFramePr>
          <p:cNvPr id="8" name="Table 7"/>
          <p:cNvGraphicFramePr>
            <a:graphicFrameLocks noGrp="1"/>
          </p:cNvGraphicFramePr>
          <p:nvPr>
            <p:extLst>
              <p:ext uri="{D42A27DB-BD31-4B8C-83A1-F6EECF244321}">
                <p14:modId xmlns:p14="http://schemas.microsoft.com/office/powerpoint/2010/main" val="1132895239"/>
              </p:ext>
            </p:extLst>
          </p:nvPr>
        </p:nvGraphicFramePr>
        <p:xfrm>
          <a:off x="467544" y="1844824"/>
          <a:ext cx="8064896" cy="4120230"/>
        </p:xfrm>
        <a:graphic>
          <a:graphicData uri="http://schemas.openxmlformats.org/drawingml/2006/table">
            <a:tbl>
              <a:tblPr firstRow="1" bandRow="1">
                <a:tableStyleId>{5C22544A-7EE6-4342-B048-85BDC9FD1C3A}</a:tableStyleId>
              </a:tblPr>
              <a:tblGrid>
                <a:gridCol w="3384376"/>
                <a:gridCol w="936104"/>
                <a:gridCol w="1368152"/>
                <a:gridCol w="1512168"/>
                <a:gridCol w="864096"/>
              </a:tblGrid>
              <a:tr h="686705">
                <a:tc>
                  <a:txBody>
                    <a:bodyPr/>
                    <a:lstStyle/>
                    <a:p>
                      <a:r>
                        <a:rPr lang="en-IE" dirty="0" smtClean="0"/>
                        <a:t>Faculty</a:t>
                      </a:r>
                      <a:endParaRPr lang="en-IE" dirty="0"/>
                    </a:p>
                  </a:txBody>
                  <a:tcPr/>
                </a:tc>
                <a:tc>
                  <a:txBody>
                    <a:bodyPr/>
                    <a:lstStyle/>
                    <a:p>
                      <a:r>
                        <a:rPr lang="en-IE" dirty="0" smtClean="0"/>
                        <a:t>Y1</a:t>
                      </a:r>
                    </a:p>
                    <a:p>
                      <a:r>
                        <a:rPr lang="en-IE" dirty="0" smtClean="0"/>
                        <a:t>(1</a:t>
                      </a:r>
                      <a:r>
                        <a:rPr lang="en-IE" baseline="30000" dirty="0" smtClean="0"/>
                        <a:t>st</a:t>
                      </a:r>
                      <a:r>
                        <a:rPr lang="en-IE" dirty="0" smtClean="0"/>
                        <a:t> </a:t>
                      </a:r>
                      <a:r>
                        <a:rPr lang="en-IE" dirty="0" err="1" smtClean="0"/>
                        <a:t>Yr</a:t>
                      </a:r>
                      <a:r>
                        <a:rPr lang="en-IE" dirty="0" smtClean="0"/>
                        <a:t>)</a:t>
                      </a:r>
                      <a:endParaRPr lang="en-IE" dirty="0"/>
                    </a:p>
                  </a:txBody>
                  <a:tcPr/>
                </a:tc>
                <a:tc>
                  <a:txBody>
                    <a:bodyPr/>
                    <a:lstStyle/>
                    <a:p>
                      <a:r>
                        <a:rPr lang="en-IE" dirty="0" smtClean="0"/>
                        <a:t>FY</a:t>
                      </a:r>
                    </a:p>
                    <a:p>
                      <a:r>
                        <a:rPr lang="en-IE" dirty="0" smtClean="0"/>
                        <a:t>(Final Year</a:t>
                      </a:r>
                      <a:endParaRPr lang="en-IE" dirty="0"/>
                    </a:p>
                  </a:txBody>
                  <a:tcPr/>
                </a:tc>
                <a:tc>
                  <a:txBody>
                    <a:bodyPr/>
                    <a:lstStyle/>
                    <a:p>
                      <a:r>
                        <a:rPr lang="en-IE" dirty="0" smtClean="0"/>
                        <a:t>PGT</a:t>
                      </a:r>
                    </a:p>
                    <a:p>
                      <a:r>
                        <a:rPr lang="en-IE" dirty="0" smtClean="0"/>
                        <a:t>(Taught</a:t>
                      </a:r>
                      <a:r>
                        <a:rPr lang="en-IE" baseline="0" dirty="0" smtClean="0"/>
                        <a:t> PG)</a:t>
                      </a:r>
                      <a:endParaRPr lang="en-IE" dirty="0"/>
                    </a:p>
                  </a:txBody>
                  <a:tcPr/>
                </a:tc>
                <a:tc>
                  <a:txBody>
                    <a:bodyPr/>
                    <a:lstStyle/>
                    <a:p>
                      <a:pPr algn="ctr"/>
                      <a:r>
                        <a:rPr lang="en-IE" dirty="0" smtClean="0"/>
                        <a:t>Total</a:t>
                      </a:r>
                      <a:endParaRPr lang="en-IE" dirty="0"/>
                    </a:p>
                  </a:txBody>
                  <a:tcPr/>
                </a:tc>
              </a:tr>
              <a:tr h="686705">
                <a:tc>
                  <a:txBody>
                    <a:bodyPr/>
                    <a:lstStyle/>
                    <a:p>
                      <a:r>
                        <a:rPr lang="en-IE" dirty="0" smtClean="0"/>
                        <a:t>Business &amp; Hospitality</a:t>
                      </a:r>
                      <a:endParaRPr lang="en-IE" dirty="0"/>
                    </a:p>
                  </a:txBody>
                  <a:tcPr/>
                </a:tc>
                <a:tc>
                  <a:txBody>
                    <a:bodyPr/>
                    <a:lstStyle/>
                    <a:p>
                      <a:pPr algn="ctr"/>
                      <a:r>
                        <a:rPr lang="en-IE" dirty="0" smtClean="0"/>
                        <a:t>212</a:t>
                      </a:r>
                      <a:endParaRPr lang="en-IE" dirty="0"/>
                    </a:p>
                  </a:txBody>
                  <a:tcPr/>
                </a:tc>
                <a:tc>
                  <a:txBody>
                    <a:bodyPr/>
                    <a:lstStyle/>
                    <a:p>
                      <a:pPr algn="ctr"/>
                      <a:r>
                        <a:rPr lang="en-IE" dirty="0" smtClean="0"/>
                        <a:t>347</a:t>
                      </a:r>
                      <a:endParaRPr lang="en-IE" dirty="0"/>
                    </a:p>
                  </a:txBody>
                  <a:tcPr/>
                </a:tc>
                <a:tc>
                  <a:txBody>
                    <a:bodyPr/>
                    <a:lstStyle/>
                    <a:p>
                      <a:pPr algn="ctr"/>
                      <a:r>
                        <a:rPr lang="en-IE" dirty="0" smtClean="0"/>
                        <a:t>62</a:t>
                      </a:r>
                      <a:endParaRPr lang="en-IE" dirty="0"/>
                    </a:p>
                  </a:txBody>
                  <a:tcPr/>
                </a:tc>
                <a:tc>
                  <a:txBody>
                    <a:bodyPr/>
                    <a:lstStyle/>
                    <a:p>
                      <a:pPr algn="ctr"/>
                      <a:r>
                        <a:rPr lang="en-IE" dirty="0" smtClean="0"/>
                        <a:t>621</a:t>
                      </a:r>
                      <a:endParaRPr lang="en-IE" dirty="0"/>
                    </a:p>
                  </a:txBody>
                  <a:tcPr/>
                </a:tc>
              </a:tr>
              <a:tr h="686705">
                <a:tc>
                  <a:txBody>
                    <a:bodyPr/>
                    <a:lstStyle/>
                    <a:p>
                      <a:r>
                        <a:rPr lang="en-IE" dirty="0" smtClean="0"/>
                        <a:t>Engineering</a:t>
                      </a:r>
                      <a:r>
                        <a:rPr lang="en-IE" baseline="0" dirty="0" smtClean="0"/>
                        <a:t> &amp; Informatics</a:t>
                      </a:r>
                      <a:endParaRPr lang="en-IE" dirty="0"/>
                    </a:p>
                  </a:txBody>
                  <a:tcPr/>
                </a:tc>
                <a:tc>
                  <a:txBody>
                    <a:bodyPr/>
                    <a:lstStyle/>
                    <a:p>
                      <a:pPr algn="ctr"/>
                      <a:r>
                        <a:rPr lang="en-IE" dirty="0" smtClean="0"/>
                        <a:t>105</a:t>
                      </a:r>
                      <a:endParaRPr lang="en-IE" dirty="0"/>
                    </a:p>
                  </a:txBody>
                  <a:tcPr/>
                </a:tc>
                <a:tc>
                  <a:txBody>
                    <a:bodyPr/>
                    <a:lstStyle/>
                    <a:p>
                      <a:pPr algn="ctr"/>
                      <a:r>
                        <a:rPr lang="en-IE" dirty="0" smtClean="0"/>
                        <a:t>108</a:t>
                      </a:r>
                      <a:endParaRPr lang="en-IE" dirty="0"/>
                    </a:p>
                  </a:txBody>
                  <a:tcPr/>
                </a:tc>
                <a:tc>
                  <a:txBody>
                    <a:bodyPr/>
                    <a:lstStyle/>
                    <a:p>
                      <a:pPr algn="ctr"/>
                      <a:r>
                        <a:rPr lang="en-IE" dirty="0" smtClean="0"/>
                        <a:t>57</a:t>
                      </a:r>
                    </a:p>
                    <a:p>
                      <a:pPr algn="ctr"/>
                      <a:endParaRPr lang="en-IE" dirty="0"/>
                    </a:p>
                  </a:txBody>
                  <a:tcPr/>
                </a:tc>
                <a:tc>
                  <a:txBody>
                    <a:bodyPr/>
                    <a:lstStyle/>
                    <a:p>
                      <a:pPr algn="ctr"/>
                      <a:r>
                        <a:rPr lang="en-IE" dirty="0" smtClean="0"/>
                        <a:t>270</a:t>
                      </a:r>
                      <a:endParaRPr lang="en-IE" dirty="0"/>
                    </a:p>
                  </a:txBody>
                  <a:tcPr/>
                </a:tc>
              </a:tr>
              <a:tr h="686705">
                <a:tc>
                  <a:txBody>
                    <a:bodyPr/>
                    <a:lstStyle/>
                    <a:p>
                      <a:r>
                        <a:rPr lang="en-IE" dirty="0" smtClean="0"/>
                        <a:t>Science &amp; Health</a:t>
                      </a:r>
                      <a:endParaRPr lang="en-IE" dirty="0"/>
                    </a:p>
                  </a:txBody>
                  <a:tcPr/>
                </a:tc>
                <a:tc>
                  <a:txBody>
                    <a:bodyPr/>
                    <a:lstStyle/>
                    <a:p>
                      <a:pPr algn="ctr"/>
                      <a:r>
                        <a:rPr lang="en-IE" dirty="0" smtClean="0"/>
                        <a:t>333</a:t>
                      </a:r>
                      <a:endParaRPr lang="en-IE" dirty="0"/>
                    </a:p>
                  </a:txBody>
                  <a:tcPr/>
                </a:tc>
                <a:tc>
                  <a:txBody>
                    <a:bodyPr/>
                    <a:lstStyle/>
                    <a:p>
                      <a:pPr algn="ctr"/>
                      <a:r>
                        <a:rPr lang="en-IE" dirty="0" smtClean="0"/>
                        <a:t>337</a:t>
                      </a:r>
                    </a:p>
                    <a:p>
                      <a:pPr algn="ctr"/>
                      <a:endParaRPr lang="en-IE" dirty="0"/>
                    </a:p>
                  </a:txBody>
                  <a:tcPr/>
                </a:tc>
                <a:tc>
                  <a:txBody>
                    <a:bodyPr/>
                    <a:lstStyle/>
                    <a:p>
                      <a:pPr algn="ctr"/>
                      <a:r>
                        <a:rPr lang="en-IE" dirty="0" smtClean="0"/>
                        <a:t>10</a:t>
                      </a:r>
                      <a:endParaRPr lang="en-IE" dirty="0"/>
                    </a:p>
                  </a:txBody>
                  <a:tcPr/>
                </a:tc>
                <a:tc>
                  <a:txBody>
                    <a:bodyPr/>
                    <a:lstStyle/>
                    <a:p>
                      <a:pPr algn="ctr"/>
                      <a:r>
                        <a:rPr lang="en-IE" dirty="0" smtClean="0"/>
                        <a:t>680</a:t>
                      </a:r>
                      <a:endParaRPr lang="en-IE" dirty="0"/>
                    </a:p>
                  </a:txBody>
                  <a:tcPr/>
                </a:tc>
              </a:tr>
              <a:tr h="686705">
                <a:tc>
                  <a:txBody>
                    <a:bodyPr/>
                    <a:lstStyle/>
                    <a:p>
                      <a:r>
                        <a:rPr lang="en-IE" dirty="0" smtClean="0"/>
                        <a:t>Lifelong</a:t>
                      </a:r>
                      <a:r>
                        <a:rPr lang="en-IE" baseline="0" dirty="0" smtClean="0"/>
                        <a:t> Learning</a:t>
                      </a:r>
                      <a:endParaRPr lang="en-IE" dirty="0"/>
                    </a:p>
                  </a:txBody>
                  <a:tcPr/>
                </a:tc>
                <a:tc>
                  <a:txBody>
                    <a:bodyPr/>
                    <a:lstStyle/>
                    <a:p>
                      <a:pPr algn="ctr"/>
                      <a:r>
                        <a:rPr lang="en-IE" dirty="0" smtClean="0"/>
                        <a:t>45</a:t>
                      </a:r>
                      <a:endParaRPr lang="en-IE" dirty="0"/>
                    </a:p>
                  </a:txBody>
                  <a:tcPr/>
                </a:tc>
                <a:tc>
                  <a:txBody>
                    <a:bodyPr/>
                    <a:lstStyle/>
                    <a:p>
                      <a:pPr algn="ctr"/>
                      <a:r>
                        <a:rPr lang="en-IE" dirty="0" smtClean="0"/>
                        <a:t>61</a:t>
                      </a:r>
                      <a:endParaRPr lang="en-IE" dirty="0"/>
                    </a:p>
                  </a:txBody>
                  <a:tcPr/>
                </a:tc>
                <a:tc>
                  <a:txBody>
                    <a:bodyPr/>
                    <a:lstStyle/>
                    <a:p>
                      <a:pPr algn="ctr"/>
                      <a:r>
                        <a:rPr lang="en-IE" dirty="0" smtClean="0"/>
                        <a:t>6</a:t>
                      </a:r>
                    </a:p>
                    <a:p>
                      <a:pPr algn="ctr"/>
                      <a:endParaRPr lang="en-IE" dirty="0"/>
                    </a:p>
                  </a:txBody>
                  <a:tcPr/>
                </a:tc>
                <a:tc>
                  <a:txBody>
                    <a:bodyPr/>
                    <a:lstStyle/>
                    <a:p>
                      <a:pPr algn="ctr"/>
                      <a:r>
                        <a:rPr lang="en-IE" dirty="0" smtClean="0"/>
                        <a:t>112</a:t>
                      </a:r>
                      <a:endParaRPr lang="en-IE" dirty="0"/>
                    </a:p>
                  </a:txBody>
                  <a:tcPr/>
                </a:tc>
              </a:tr>
              <a:tr h="686705">
                <a:tc>
                  <a:txBody>
                    <a:bodyPr/>
                    <a:lstStyle/>
                    <a:p>
                      <a:r>
                        <a:rPr lang="en-IE" dirty="0" smtClean="0"/>
                        <a:t>Total</a:t>
                      </a:r>
                      <a:endParaRPr lang="en-IE" dirty="0"/>
                    </a:p>
                  </a:txBody>
                  <a:tcPr/>
                </a:tc>
                <a:tc>
                  <a:txBody>
                    <a:bodyPr/>
                    <a:lstStyle/>
                    <a:p>
                      <a:pPr algn="ctr"/>
                      <a:r>
                        <a:rPr lang="en-IE" dirty="0" smtClean="0"/>
                        <a:t>695</a:t>
                      </a:r>
                      <a:endParaRPr lang="en-IE" dirty="0"/>
                    </a:p>
                  </a:txBody>
                  <a:tcPr/>
                </a:tc>
                <a:tc>
                  <a:txBody>
                    <a:bodyPr/>
                    <a:lstStyle/>
                    <a:p>
                      <a:pPr algn="ctr"/>
                      <a:r>
                        <a:rPr lang="en-IE" dirty="0" smtClean="0"/>
                        <a:t>853</a:t>
                      </a:r>
                      <a:endParaRPr lang="en-IE" dirty="0"/>
                    </a:p>
                  </a:txBody>
                  <a:tcPr/>
                </a:tc>
                <a:tc>
                  <a:txBody>
                    <a:bodyPr/>
                    <a:lstStyle/>
                    <a:p>
                      <a:pPr algn="ctr"/>
                      <a:r>
                        <a:rPr lang="en-IE" dirty="0" smtClean="0"/>
                        <a:t>135</a:t>
                      </a:r>
                      <a:endParaRPr lang="en-IE" dirty="0"/>
                    </a:p>
                  </a:txBody>
                  <a:tcPr/>
                </a:tc>
                <a:tc>
                  <a:txBody>
                    <a:bodyPr/>
                    <a:lstStyle/>
                    <a:p>
                      <a:pPr algn="ctr"/>
                      <a:r>
                        <a:rPr lang="en-IE" dirty="0" smtClean="0"/>
                        <a:t>1,683</a:t>
                      </a:r>
                      <a:endParaRPr lang="en-IE" dirty="0"/>
                    </a:p>
                  </a:txBody>
                  <a:tcPr/>
                </a:tc>
              </a:tr>
            </a:tbl>
          </a:graphicData>
        </a:graphic>
      </p:graphicFrame>
    </p:spTree>
    <p:extLst>
      <p:ext uri="{BB962C8B-B14F-4D97-AF65-F5344CB8AC3E}">
        <p14:creationId xmlns:p14="http://schemas.microsoft.com/office/powerpoint/2010/main" val="2650173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188640"/>
            <a:ext cx="8229600" cy="785818"/>
          </a:xfrm>
        </p:spPr>
        <p:txBody>
          <a:bodyPr/>
          <a:lstStyle/>
          <a:p>
            <a:r>
              <a:rPr lang="en-IE" dirty="0" smtClean="0">
                <a:solidFill>
                  <a:schemeClr val="tx1">
                    <a:lumMod val="50000"/>
                    <a:lumOff val="50000"/>
                  </a:schemeClr>
                </a:solidFill>
              </a:rPr>
              <a:t>Respondent Characteristics</a:t>
            </a:r>
            <a:endParaRPr lang="en-IE" dirty="0">
              <a:solidFill>
                <a:schemeClr val="tx1">
                  <a:lumMod val="50000"/>
                  <a:lumOff val="50000"/>
                </a:schemeClr>
              </a:solidFill>
            </a:endParaRPr>
          </a:p>
        </p:txBody>
      </p:sp>
      <p:pic>
        <p:nvPicPr>
          <p:cNvPr id="3" name="Picture 2"/>
          <p:cNvPicPr>
            <a:picLocks noChangeAspect="1"/>
          </p:cNvPicPr>
          <p:nvPr/>
        </p:nvPicPr>
        <p:blipFill>
          <a:blip r:embed="rId2"/>
          <a:stretch>
            <a:fillRect/>
          </a:stretch>
        </p:blipFill>
        <p:spPr>
          <a:xfrm>
            <a:off x="20054" y="1199760"/>
            <a:ext cx="9143999" cy="5658240"/>
          </a:xfrm>
          <a:prstGeom prst="rect">
            <a:avLst/>
          </a:prstGeom>
        </p:spPr>
      </p:pic>
    </p:spTree>
    <p:extLst>
      <p:ext uri="{BB962C8B-B14F-4D97-AF65-F5344CB8AC3E}">
        <p14:creationId xmlns:p14="http://schemas.microsoft.com/office/powerpoint/2010/main" val="22401087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332656"/>
            <a:ext cx="7056784"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Positive News for AIT</a:t>
            </a:r>
            <a:endParaRPr kumimoji="0" lang="en-IE" sz="1800" b="0" i="0" u="none" strike="noStrike" kern="0" cap="none" spc="0" normalizeH="0" noProof="0" dirty="0" smtClean="0">
              <a:ln>
                <a:noFill/>
              </a:ln>
              <a:solidFill>
                <a:schemeClr val="tx1">
                  <a:lumMod val="50000"/>
                  <a:lumOff val="50000"/>
                </a:schemeClr>
              </a:solidFill>
              <a:effectLst/>
              <a:uLnTx/>
              <a:uFillTx/>
            </a:endParaRPr>
          </a:p>
        </p:txBody>
      </p:sp>
      <p:pic>
        <p:nvPicPr>
          <p:cNvPr id="3" name="Picture 2"/>
          <p:cNvPicPr>
            <a:picLocks noChangeAspect="1"/>
          </p:cNvPicPr>
          <p:nvPr/>
        </p:nvPicPr>
        <p:blipFill>
          <a:blip r:embed="rId3"/>
          <a:stretch>
            <a:fillRect/>
          </a:stretch>
        </p:blipFill>
        <p:spPr>
          <a:xfrm>
            <a:off x="107504" y="1443037"/>
            <a:ext cx="9036496" cy="3971925"/>
          </a:xfrm>
          <a:prstGeom prst="rect">
            <a:avLst/>
          </a:prstGeom>
        </p:spPr>
      </p:pic>
      <p:sp>
        <p:nvSpPr>
          <p:cNvPr id="4" name="TextBox 3"/>
          <p:cNvSpPr txBox="1"/>
          <p:nvPr/>
        </p:nvSpPr>
        <p:spPr>
          <a:xfrm>
            <a:off x="539552" y="5877272"/>
            <a:ext cx="8064896" cy="646331"/>
          </a:xfrm>
          <a:prstGeom prst="rect">
            <a:avLst/>
          </a:prstGeom>
          <a:noFill/>
        </p:spPr>
        <p:txBody>
          <a:bodyPr wrap="square" rtlCol="0">
            <a:spAutoFit/>
          </a:bodyPr>
          <a:lstStyle/>
          <a:p>
            <a:r>
              <a:rPr lang="en-IE" dirty="0" smtClean="0"/>
              <a:t>84% of respondents are satisfied or very satisfied with their programme of study (this question only respondents is 90%) (In 2014 it was 82% &amp; 88%)</a:t>
            </a:r>
            <a:endParaRPr lang="en-IE" dirty="0"/>
          </a:p>
        </p:txBody>
      </p:sp>
    </p:spTree>
    <p:extLst>
      <p:ext uri="{BB962C8B-B14F-4D97-AF65-F5344CB8AC3E}">
        <p14:creationId xmlns:p14="http://schemas.microsoft.com/office/powerpoint/2010/main" val="1885042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7744" y="332656"/>
            <a:ext cx="6876256" cy="70788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a:t>
            </a:r>
            <a:r>
              <a:rPr kumimoji="0" lang="en-GB" sz="3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Positive News for AIT</a:t>
            </a:r>
            <a:endParaRPr kumimoji="0" lang="en-IE" sz="3000" b="0" i="0" u="none" strike="noStrike" kern="0" cap="none" spc="0" normalizeH="0" noProof="0" dirty="0" smtClean="0">
              <a:ln>
                <a:noFill/>
              </a:ln>
              <a:solidFill>
                <a:schemeClr val="tx1">
                  <a:lumMod val="50000"/>
                  <a:lumOff val="50000"/>
                </a:schemeClr>
              </a:solidFill>
              <a:effectLst/>
              <a:uLnTx/>
              <a:uFillTx/>
            </a:endParaRPr>
          </a:p>
        </p:txBody>
      </p:sp>
      <p:sp>
        <p:nvSpPr>
          <p:cNvPr id="6" name="TextBox 5"/>
          <p:cNvSpPr txBox="1"/>
          <p:nvPr/>
        </p:nvSpPr>
        <p:spPr>
          <a:xfrm>
            <a:off x="395536" y="5773802"/>
            <a:ext cx="8496944" cy="923330"/>
          </a:xfrm>
          <a:prstGeom prst="rect">
            <a:avLst/>
          </a:prstGeom>
          <a:noFill/>
        </p:spPr>
        <p:txBody>
          <a:bodyPr wrap="square" rtlCol="0">
            <a:spAutoFit/>
          </a:bodyPr>
          <a:lstStyle/>
          <a:p>
            <a:r>
              <a:rPr lang="en-IE" dirty="0" smtClean="0"/>
              <a:t>77% of respondents stated they would evaluate their educational experience as good or excellent (this question only respondents is 83%) (In 2014 it was 78% and 84%)</a:t>
            </a:r>
            <a:endParaRPr lang="en-IE" dirty="0"/>
          </a:p>
        </p:txBody>
      </p:sp>
      <p:pic>
        <p:nvPicPr>
          <p:cNvPr id="3" name="Picture 2"/>
          <p:cNvPicPr>
            <a:picLocks noChangeAspect="1"/>
          </p:cNvPicPr>
          <p:nvPr/>
        </p:nvPicPr>
        <p:blipFill>
          <a:blip r:embed="rId3"/>
          <a:stretch>
            <a:fillRect/>
          </a:stretch>
        </p:blipFill>
        <p:spPr>
          <a:xfrm>
            <a:off x="228029" y="1556792"/>
            <a:ext cx="8808467" cy="4162425"/>
          </a:xfrm>
          <a:prstGeom prst="rect">
            <a:avLst/>
          </a:prstGeom>
        </p:spPr>
      </p:pic>
    </p:spTree>
    <p:extLst>
      <p:ext uri="{BB962C8B-B14F-4D97-AF65-F5344CB8AC3E}">
        <p14:creationId xmlns:p14="http://schemas.microsoft.com/office/powerpoint/2010/main" val="1264072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7744" y="332656"/>
            <a:ext cx="6876256" cy="70788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 </a:t>
            </a:r>
            <a:r>
              <a:rPr kumimoji="0" lang="en-GB" sz="3000" b="1" i="0" u="none" strike="noStrike" kern="0" cap="none" spc="0" normalizeH="0" noProof="0" dirty="0" smtClean="0">
                <a:ln>
                  <a:noFill/>
                </a:ln>
                <a:solidFill>
                  <a:schemeClr val="tx1">
                    <a:lumMod val="50000"/>
                    <a:lumOff val="50000"/>
                  </a:schemeClr>
                </a:solidFill>
                <a:effectLst/>
                <a:uLnTx/>
                <a:uFillTx/>
                <a:latin typeface="Century Gothic" pitchFamily="34" charset="0"/>
                <a:ea typeface="+mj-ea"/>
                <a:cs typeface="+mj-cs"/>
              </a:rPr>
              <a:t>Positive News for AIT</a:t>
            </a:r>
            <a:endParaRPr kumimoji="0" lang="en-IE" sz="3000" b="0" i="0" u="none" strike="noStrike" kern="0" cap="none" spc="0" normalizeH="0" noProof="0" dirty="0" smtClean="0">
              <a:ln>
                <a:noFill/>
              </a:ln>
              <a:solidFill>
                <a:schemeClr val="tx1">
                  <a:lumMod val="50000"/>
                  <a:lumOff val="50000"/>
                </a:schemeClr>
              </a:solidFill>
              <a:effectLst/>
              <a:uLnTx/>
              <a:uFillTx/>
            </a:endParaRPr>
          </a:p>
        </p:txBody>
      </p:sp>
      <p:pic>
        <p:nvPicPr>
          <p:cNvPr id="4" name="Picture 3"/>
          <p:cNvPicPr>
            <a:picLocks noChangeAspect="1"/>
          </p:cNvPicPr>
          <p:nvPr/>
        </p:nvPicPr>
        <p:blipFill>
          <a:blip r:embed="rId3"/>
          <a:stretch>
            <a:fillRect/>
          </a:stretch>
        </p:blipFill>
        <p:spPr>
          <a:xfrm>
            <a:off x="0" y="1552574"/>
            <a:ext cx="9144000" cy="4180681"/>
          </a:xfrm>
          <a:prstGeom prst="rect">
            <a:avLst/>
          </a:prstGeom>
        </p:spPr>
      </p:pic>
      <p:sp>
        <p:nvSpPr>
          <p:cNvPr id="6" name="TextBox 5"/>
          <p:cNvSpPr txBox="1"/>
          <p:nvPr/>
        </p:nvSpPr>
        <p:spPr>
          <a:xfrm>
            <a:off x="395536" y="5922121"/>
            <a:ext cx="8208912" cy="646331"/>
          </a:xfrm>
          <a:prstGeom prst="rect">
            <a:avLst/>
          </a:prstGeom>
          <a:noFill/>
        </p:spPr>
        <p:txBody>
          <a:bodyPr wrap="square" rtlCol="0">
            <a:spAutoFit/>
          </a:bodyPr>
          <a:lstStyle/>
          <a:p>
            <a:r>
              <a:rPr lang="en-IE" dirty="0" smtClean="0"/>
              <a:t>77.9% of respondents stated they probably yes or definitely yes start again in AIT (this question only respondents is 83.1%) (In 2014 it was 77.7% &amp; 82.5%)</a:t>
            </a:r>
            <a:endParaRPr lang="en-IE" dirty="0"/>
          </a:p>
        </p:txBody>
      </p:sp>
    </p:spTree>
    <p:extLst>
      <p:ext uri="{BB962C8B-B14F-4D97-AF65-F5344CB8AC3E}">
        <p14:creationId xmlns:p14="http://schemas.microsoft.com/office/powerpoint/2010/main" val="35740652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4944</TotalTime>
  <Words>1811</Words>
  <Application>Microsoft Office PowerPoint</Application>
  <PresentationFormat>On-screen Show (4:3)</PresentationFormat>
  <Paragraphs>216</Paragraphs>
  <Slides>43</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Century Gothic</vt:lpstr>
      <vt:lpstr>Gill Sans MT</vt:lpstr>
      <vt:lpstr>Default Design</vt:lpstr>
      <vt:lpstr>Irish Survey of Student Engagement (ISSE) Results 2015</vt:lpstr>
      <vt:lpstr>National Survey – Local Impact</vt:lpstr>
      <vt:lpstr>Summary</vt:lpstr>
      <vt:lpstr>PowerPoint Presentation</vt:lpstr>
      <vt:lpstr>PowerPoint Presentation</vt:lpstr>
      <vt:lpstr>Respondent Characteristics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Areas for Improvement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University College Cork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Brian Murphy</dc:creator>
  <cp:lastModifiedBy>Philip Temple</cp:lastModifiedBy>
  <cp:revision>382</cp:revision>
  <cp:lastPrinted>2013-09-13T13:21:41Z</cp:lastPrinted>
  <dcterms:created xsi:type="dcterms:W3CDTF">2008-10-10T11:35:29Z</dcterms:created>
  <dcterms:modified xsi:type="dcterms:W3CDTF">2017-01-16T17:01:29Z</dcterms:modified>
</cp:coreProperties>
</file>