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803" r:id="rId1"/>
  </p:sldMasterIdLst>
  <p:notesMasterIdLst>
    <p:notesMasterId r:id="rId25"/>
  </p:notesMasterIdLst>
  <p:handoutMasterIdLst>
    <p:handoutMasterId r:id="rId26"/>
  </p:handoutMasterIdLst>
  <p:sldIdLst>
    <p:sldId id="597" r:id="rId2"/>
    <p:sldId id="599" r:id="rId3"/>
    <p:sldId id="602" r:id="rId4"/>
    <p:sldId id="626" r:id="rId5"/>
    <p:sldId id="619" r:id="rId6"/>
    <p:sldId id="600" r:id="rId7"/>
    <p:sldId id="601" r:id="rId8"/>
    <p:sldId id="620" r:id="rId9"/>
    <p:sldId id="647" r:id="rId10"/>
    <p:sldId id="644" r:id="rId11"/>
    <p:sldId id="645" r:id="rId12"/>
    <p:sldId id="646" r:id="rId13"/>
    <p:sldId id="632" r:id="rId14"/>
    <p:sldId id="633" r:id="rId15"/>
    <p:sldId id="634" r:id="rId16"/>
    <p:sldId id="635" r:id="rId17"/>
    <p:sldId id="636" r:id="rId18"/>
    <p:sldId id="637" r:id="rId19"/>
    <p:sldId id="638" r:id="rId20"/>
    <p:sldId id="639" r:id="rId21"/>
    <p:sldId id="640" r:id="rId22"/>
    <p:sldId id="625" r:id="rId23"/>
    <p:sldId id="596" r:id="rId24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1F5A"/>
    <a:srgbClr val="3B3B3D"/>
    <a:srgbClr val="008000"/>
    <a:srgbClr val="D3AF39"/>
    <a:srgbClr val="CDE7EB"/>
    <a:srgbClr val="FFE209"/>
    <a:srgbClr val="FF3300"/>
    <a:srgbClr val="6CA62C"/>
    <a:srgbClr val="E41802"/>
    <a:srgbClr val="FD44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85" autoAdjust="0"/>
    <p:restoredTop sz="89985" autoAdjust="0"/>
  </p:normalViewPr>
  <p:slideViewPr>
    <p:cSldViewPr>
      <p:cViewPr varScale="1">
        <p:scale>
          <a:sx n="93" d="100"/>
          <a:sy n="93" d="100"/>
        </p:scale>
        <p:origin x="127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5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384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A6BDE1A-305A-4D89-9636-420B61F4C1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843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2378AB5-94B1-43E1-BF63-291EBFBD13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152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DBE288-5970-47A0-B5F3-DDF7E06446F6}" type="slidenum">
              <a:rPr lang="en-US" altLang="en-US" smtClean="0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6433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378AB5-94B1-43E1-BF63-291EBFBD13E4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637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378AB5-94B1-43E1-BF63-291EBFBD13E4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491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378AB5-94B1-43E1-BF63-291EBFBD13E4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4043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378AB5-94B1-43E1-BF63-291EBFBD13E4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191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378AB5-94B1-43E1-BF63-291EBFBD13E4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047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378AB5-94B1-43E1-BF63-291EBFBD13E4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2067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378AB5-94B1-43E1-BF63-291EBFBD13E4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0978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378AB5-94B1-43E1-BF63-291EBFBD13E4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9986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DBE288-5970-47A0-B5F3-DDF7E06446F6}" type="slidenum">
              <a:rPr lang="en-US" altLang="en-US" smtClean="0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23</a:t>
            </a:fld>
            <a:endParaRPr lang="en-US" altLang="en-US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265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DBE288-5970-47A0-B5F3-DDF7E06446F6}" type="slidenum">
              <a:rPr lang="en-US" altLang="en-US" smtClean="0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81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DBE288-5970-47A0-B5F3-DDF7E06446F6}" type="slidenum">
              <a:rPr lang="en-US" altLang="en-US" smtClean="0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471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DBE288-5970-47A0-B5F3-DDF7E06446F6}" type="slidenum">
              <a:rPr lang="en-US" altLang="en-US" smtClean="0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680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DBE288-5970-47A0-B5F3-DDF7E06446F6}" type="slidenum">
              <a:rPr lang="en-US" altLang="en-US" smtClean="0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193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DBE288-5970-47A0-B5F3-DDF7E06446F6}" type="slidenum">
              <a:rPr lang="en-US" altLang="en-US" smtClean="0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134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DBE288-5970-47A0-B5F3-DDF7E06446F6}" type="slidenum">
              <a:rPr lang="en-US" altLang="en-US" smtClean="0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712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DBE288-5970-47A0-B5F3-DDF7E06446F6}" type="slidenum">
              <a:rPr lang="en-US" altLang="en-US" smtClean="0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891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378AB5-94B1-43E1-BF63-291EBFBD13E4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307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27D4B-D818-451F-8A1F-D241F736339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859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4F964-DEDA-4FBD-972F-BF27D9ECD60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114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D1799-F13F-421D-BF20-28263ED2382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491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785818"/>
          </a:xfrm>
        </p:spPr>
        <p:txBody>
          <a:bodyPr/>
          <a:lstStyle>
            <a:lvl1pPr algn="l">
              <a:tabLst>
                <a:tab pos="1258888" algn="l"/>
              </a:tabLst>
              <a:defRPr sz="4000" b="1">
                <a:solidFill>
                  <a:srgbClr val="678F00"/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>
            <a:lvl1pPr>
              <a:buClr>
                <a:srgbClr val="678F00"/>
              </a:buClr>
              <a:defRPr>
                <a:latin typeface="Gill Sans MT" pitchFamily="34" charset="0"/>
              </a:defRPr>
            </a:lvl1pPr>
            <a:lvl2pPr>
              <a:buClr>
                <a:srgbClr val="678F00"/>
              </a:buClr>
              <a:defRPr>
                <a:latin typeface="Gill Sans MT" pitchFamily="34" charset="0"/>
              </a:defRPr>
            </a:lvl2pPr>
            <a:lvl3pPr>
              <a:buClr>
                <a:srgbClr val="678F00"/>
              </a:buClr>
              <a:defRPr>
                <a:latin typeface="Gill Sans MT" pitchFamily="34" charset="0"/>
              </a:defRPr>
            </a:lvl3pPr>
            <a:lvl4pPr>
              <a:buClr>
                <a:srgbClr val="678F00"/>
              </a:buClr>
              <a:defRPr>
                <a:latin typeface="Gill Sans MT" pitchFamily="34" charset="0"/>
              </a:defRPr>
            </a:lvl4pPr>
            <a:lvl5pPr>
              <a:buClr>
                <a:srgbClr val="678F00"/>
              </a:buClr>
              <a:defRPr>
                <a:latin typeface="Gill Sans M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F8EA1-6B65-4962-9746-6824661889D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096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D5873-00DC-47B3-955F-A0E16E9947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639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98E56-9C73-4DDF-9F03-EB00BD5A53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20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745BD-1EEF-49AE-9C90-D5B7A30998C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71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C31CB-236F-4EB8-B079-BFC4EFF77C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810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98B04-4051-4274-8098-C631308FDD0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95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9ADA7-1EB5-4C5D-91BB-B23E71FF3E0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991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BAB88-A8F0-4026-9C21-65A14E094BC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775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B4637361-64D2-4421-A45D-B34D30FED17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1031" name="Picture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80988"/>
            <a:ext cx="1524000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7984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8643938" cy="2357438"/>
          </a:xfrm>
        </p:spPr>
        <p:txBody>
          <a:bodyPr/>
          <a:lstStyle/>
          <a:p>
            <a:pPr eaLnBrk="1" hangingPunct="1">
              <a:defRPr/>
            </a:pPr>
            <a:r>
              <a:rPr lang="en-IE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Irish Survey of Student Engagement (ISSE)</a:t>
            </a:r>
            <a:br>
              <a:rPr lang="en-IE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</a:br>
            <a:r>
              <a:rPr lang="en-IE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Results 2016</a:t>
            </a:r>
            <a:endParaRPr lang="en-US" altLang="en-US" sz="2800" i="1" dirty="0" smtClean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18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79712" y="332656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 2016 Results – 1</a:t>
            </a:r>
            <a:r>
              <a:rPr kumimoji="0" lang="en-GB" sz="4000" b="1" i="0" u="none" strike="noStrike" kern="0" cap="none" spc="0" normalizeH="0" baseline="3000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st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 Years</a:t>
            </a:r>
            <a:endParaRPr kumimoji="0" lang="en-IE" sz="18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0786"/>
            <a:ext cx="9144000" cy="5337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53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79712" y="332656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 2016 Results – Final Years</a:t>
            </a:r>
            <a:endParaRPr kumimoji="0" lang="en-IE" sz="18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12776"/>
            <a:ext cx="9092056" cy="544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5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79712" y="332656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 2016 Results – Taught PGs </a:t>
            </a:r>
            <a:endParaRPr kumimoji="0" lang="en-IE" sz="18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1484784"/>
            <a:ext cx="9180512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31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351" y="44624"/>
            <a:ext cx="7416824" cy="741194"/>
          </a:xfrm>
        </p:spPr>
        <p:txBody>
          <a:bodyPr/>
          <a:lstStyle/>
          <a:p>
            <a:pPr algn="r"/>
            <a:r>
              <a:rPr lang="en-I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New ISSE Questions</a:t>
            </a:r>
            <a:endParaRPr lang="en-I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772816"/>
            <a:ext cx="914400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 smtClean="0">
                <a:latin typeface="Gill Sans MT" panose="020B0502020104020203" pitchFamily="34" charset="0"/>
              </a:rPr>
              <a:t>Supportive Learning Environment</a:t>
            </a:r>
          </a:p>
          <a:p>
            <a:endParaRPr lang="en-IE" dirty="0" smtClean="0">
              <a:latin typeface="Gill Sans MT" panose="020B0502020104020203" pitchFamily="34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Providing support to help students succeed academically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Using learning support services (learning centre, computer centre, maths support, writing support etc.)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Contact among students from different backgrounds (social, racial/ethnic, religious, etc.)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Providing opportunities to be involved socially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Providing support for your overall well-being (recreation, health care, counselling, etc.)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Helping you manage your non-academic responsibilities (work, family, etc.)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Attending campus activities and events (special speakers, cultural performances, sporting events, etc.)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Attending events that address important social, economic, or political issues</a:t>
            </a:r>
          </a:p>
          <a:p>
            <a:endParaRPr lang="en-IE" sz="3200" dirty="0" smtClean="0">
              <a:latin typeface="Gill Sans MT" panose="020B0502020104020203" pitchFamily="34" charset="0"/>
            </a:endParaRPr>
          </a:p>
          <a:p>
            <a:endParaRPr lang="en-IE" sz="3200" dirty="0" smtClean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58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351" y="44624"/>
            <a:ext cx="7416824" cy="741194"/>
          </a:xfrm>
        </p:spPr>
        <p:txBody>
          <a:bodyPr/>
          <a:lstStyle/>
          <a:p>
            <a:pPr algn="r"/>
            <a:r>
              <a:rPr lang="en-I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New ISSE Questions</a:t>
            </a:r>
            <a:endParaRPr lang="en-I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772816"/>
            <a:ext cx="9144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 smtClean="0">
                <a:latin typeface="Gill Sans MT" panose="020B0502020104020203" pitchFamily="34" charset="0"/>
              </a:rPr>
              <a:t>Quality Interactions </a:t>
            </a:r>
          </a:p>
          <a:p>
            <a:r>
              <a:rPr lang="en-IE" sz="2400" b="1" dirty="0" smtClean="0">
                <a:latin typeface="Gill Sans MT" panose="020B0502020104020203" pitchFamily="34" charset="0"/>
              </a:rPr>
              <a:t>(Please indicate the quality of the following interactions)</a:t>
            </a:r>
          </a:p>
          <a:p>
            <a:endParaRPr lang="en-IE" dirty="0" smtClean="0">
              <a:latin typeface="Gill Sans MT" panose="020B0502020104020203" pitchFamily="34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Students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Academic advisors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Academic staff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Support services staff (career services, student activities, accommodation, etc.)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Other administrative staff and offices (registry, finance, etc.)</a:t>
            </a:r>
          </a:p>
          <a:p>
            <a:endParaRPr lang="en-IE" sz="3200" dirty="0" smtClean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60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351" y="44624"/>
            <a:ext cx="7416824" cy="741194"/>
          </a:xfrm>
        </p:spPr>
        <p:txBody>
          <a:bodyPr/>
          <a:lstStyle/>
          <a:p>
            <a:pPr algn="r"/>
            <a:r>
              <a:rPr lang="en-I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New ISSE Questions</a:t>
            </a:r>
            <a:endParaRPr lang="en-I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772816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>
                <a:latin typeface="Gill Sans MT" panose="020B0502020104020203" pitchFamily="34" charset="0"/>
              </a:rPr>
              <a:t>Effective Teaching </a:t>
            </a:r>
            <a:r>
              <a:rPr lang="en-IE" sz="2400" b="1" dirty="0" smtClean="0">
                <a:latin typeface="Gill Sans MT" panose="020B0502020104020203" pitchFamily="34" charset="0"/>
              </a:rPr>
              <a:t>Practices</a:t>
            </a:r>
          </a:p>
          <a:p>
            <a:endParaRPr lang="en-IE" sz="2400" b="1" dirty="0">
              <a:latin typeface="Gill Sans MT" panose="020B0502020104020203" pitchFamily="34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Clearly explained course goals and requirements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Taught in an organised way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Used examples or illustrations to explain difficult points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Provided feedback on a draft or work in progress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Provided prompt and detailed feedback on tests or completed assignments</a:t>
            </a:r>
          </a:p>
          <a:p>
            <a:endParaRPr lang="en-IE" sz="3200" dirty="0" smtClean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94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351" y="44624"/>
            <a:ext cx="7416824" cy="741194"/>
          </a:xfrm>
        </p:spPr>
        <p:txBody>
          <a:bodyPr/>
          <a:lstStyle/>
          <a:p>
            <a:pPr algn="r"/>
            <a:r>
              <a:rPr lang="en-I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New ISSE Questions</a:t>
            </a:r>
            <a:endParaRPr lang="en-I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772816"/>
            <a:ext cx="9144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atin typeface="Gill Sans MT" panose="020B0502020104020203" pitchFamily="34" charset="0"/>
              </a:rPr>
              <a:t>Student-Faculty </a:t>
            </a:r>
            <a:r>
              <a:rPr lang="en-IE" sz="3200" b="1" dirty="0" smtClean="0">
                <a:latin typeface="Gill Sans MT" panose="020B0502020104020203" pitchFamily="34" charset="0"/>
              </a:rPr>
              <a:t>Interaction</a:t>
            </a:r>
          </a:p>
          <a:p>
            <a:endParaRPr lang="en-IE" sz="3200" dirty="0">
              <a:latin typeface="Gill Sans MT" panose="020B0502020104020203" pitchFamily="34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Talked about career plans with academic staff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Worked with academic staff on activities other than coursework (committees, student groups, etc.)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Discussed course topics, ideas, or concepts with academic staff outside of class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Discussed your performance with academic staff</a:t>
            </a:r>
          </a:p>
        </p:txBody>
      </p:sp>
    </p:spTree>
    <p:extLst>
      <p:ext uri="{BB962C8B-B14F-4D97-AF65-F5344CB8AC3E}">
        <p14:creationId xmlns:p14="http://schemas.microsoft.com/office/powerpoint/2010/main" val="369053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351" y="44624"/>
            <a:ext cx="7416824" cy="741194"/>
          </a:xfrm>
        </p:spPr>
        <p:txBody>
          <a:bodyPr/>
          <a:lstStyle/>
          <a:p>
            <a:pPr algn="r"/>
            <a:r>
              <a:rPr lang="en-I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New ISSE Questions</a:t>
            </a:r>
            <a:endParaRPr lang="en-I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772816"/>
            <a:ext cx="9144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latin typeface="Gill Sans MT" panose="020B0502020104020203" pitchFamily="34" charset="0"/>
              </a:rPr>
              <a:t>Collaborative </a:t>
            </a:r>
            <a:r>
              <a:rPr lang="en-IE" sz="3200" b="1" dirty="0" smtClean="0">
                <a:latin typeface="Gill Sans MT" panose="020B0502020104020203" pitchFamily="34" charset="0"/>
              </a:rPr>
              <a:t>Learning</a:t>
            </a:r>
          </a:p>
          <a:p>
            <a:endParaRPr lang="en-IE" sz="3200" b="1" dirty="0">
              <a:latin typeface="Gill Sans MT" panose="020B0502020104020203" pitchFamily="34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Asked another student to help you understand course material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Explained course material to one or more students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Prepared for exams by discussing or working through course material with other students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Worked with other students on projects or assignments</a:t>
            </a:r>
          </a:p>
        </p:txBody>
      </p:sp>
    </p:spTree>
    <p:extLst>
      <p:ext uri="{BB962C8B-B14F-4D97-AF65-F5344CB8AC3E}">
        <p14:creationId xmlns:p14="http://schemas.microsoft.com/office/powerpoint/2010/main" val="417624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351" y="44624"/>
            <a:ext cx="7416824" cy="741194"/>
          </a:xfrm>
        </p:spPr>
        <p:txBody>
          <a:bodyPr/>
          <a:lstStyle/>
          <a:p>
            <a:pPr algn="r"/>
            <a:r>
              <a:rPr lang="en-I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New ISSE Questions</a:t>
            </a:r>
            <a:endParaRPr lang="en-I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772816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>
                <a:latin typeface="Gill Sans MT" panose="020B0502020104020203" pitchFamily="34" charset="0"/>
              </a:rPr>
              <a:t>Learning </a:t>
            </a:r>
            <a:r>
              <a:rPr lang="en-IE" sz="2400" b="1" dirty="0" smtClean="0">
                <a:latin typeface="Gill Sans MT" panose="020B0502020104020203" pitchFamily="34" charset="0"/>
              </a:rPr>
              <a:t>Strategies</a:t>
            </a:r>
          </a:p>
          <a:p>
            <a:endParaRPr lang="en-IE" sz="2400" b="1" dirty="0">
              <a:latin typeface="Gill Sans MT" panose="020B0502020104020203" pitchFamily="34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Identified key information from recommended reading materials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Reviewed your notes after class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Summarised what you learned in class or from course materials</a:t>
            </a:r>
          </a:p>
          <a:p>
            <a:pPr marL="457200" indent="-457200">
              <a:buFont typeface="+mj-lt"/>
              <a:buAutoNum type="arabicParenR"/>
            </a:pPr>
            <a:endParaRPr lang="en-IE" sz="2000" dirty="0" smtClean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53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351" y="44624"/>
            <a:ext cx="7416824" cy="741194"/>
          </a:xfrm>
        </p:spPr>
        <p:txBody>
          <a:bodyPr/>
          <a:lstStyle/>
          <a:p>
            <a:pPr algn="r"/>
            <a:r>
              <a:rPr lang="en-I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New ISSE Questions</a:t>
            </a:r>
            <a:endParaRPr lang="en-I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772816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>
                <a:latin typeface="Gill Sans MT" panose="020B0502020104020203" pitchFamily="34" charset="0"/>
              </a:rPr>
              <a:t>Quantitative </a:t>
            </a:r>
            <a:r>
              <a:rPr lang="en-IE" sz="2400" b="1" dirty="0" smtClean="0">
                <a:latin typeface="Gill Sans MT" panose="020B0502020104020203" pitchFamily="34" charset="0"/>
              </a:rPr>
              <a:t>Reasoning</a:t>
            </a:r>
          </a:p>
          <a:p>
            <a:endParaRPr lang="en-IE" sz="2400" b="1" dirty="0">
              <a:latin typeface="Gill Sans MT" panose="020B0502020104020203" pitchFamily="34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Reached conclusions based on your analysis of numerical information (numbers, graphs, statistics, etc.)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Used numerical information to examine a real-world problem or issue (unemployment, climate change, public health, etc.)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Evaluated what others have concluded from numerical information</a:t>
            </a:r>
          </a:p>
          <a:p>
            <a:endParaRPr lang="en-IE" sz="2400" dirty="0" smtClean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60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7904" y="188640"/>
            <a:ext cx="5184576" cy="785818"/>
          </a:xfrm>
        </p:spPr>
        <p:txBody>
          <a:bodyPr/>
          <a:lstStyle/>
          <a:p>
            <a:pPr algn="r"/>
            <a:r>
              <a:rPr lang="en-I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Summary</a:t>
            </a:r>
            <a:endParaRPr lang="en-I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229600" cy="4209331"/>
          </a:xfrm>
        </p:spPr>
        <p:txBody>
          <a:bodyPr/>
          <a:lstStyle/>
          <a:p>
            <a:pPr>
              <a:buClr>
                <a:schemeClr val="bg2"/>
              </a:buClr>
            </a:pPr>
            <a:r>
              <a:rPr lang="en-IE" dirty="0" smtClean="0"/>
              <a:t>As in 2014 &amp; 2015 Excellent results for AIT</a:t>
            </a:r>
          </a:p>
          <a:p>
            <a:pPr>
              <a:buClr>
                <a:schemeClr val="bg2"/>
              </a:buClr>
            </a:pPr>
            <a:r>
              <a:rPr lang="en-IE" dirty="0" smtClean="0"/>
              <a:t>Highest Response rate of Any HEI </a:t>
            </a:r>
          </a:p>
          <a:p>
            <a:pPr>
              <a:buClr>
                <a:schemeClr val="bg2"/>
              </a:buClr>
            </a:pPr>
            <a:r>
              <a:rPr lang="en-IE" dirty="0" smtClean="0"/>
              <a:t>55% against a national rate of 22%</a:t>
            </a:r>
          </a:p>
          <a:p>
            <a:pPr>
              <a:buClr>
                <a:schemeClr val="bg2"/>
              </a:buClr>
            </a:pPr>
            <a:r>
              <a:rPr lang="en-IE" dirty="0" smtClean="0"/>
              <a:t>Provides rich data source that feeds into our Quality Assurance process</a:t>
            </a:r>
          </a:p>
          <a:p>
            <a:pPr>
              <a:buClr>
                <a:schemeClr val="bg2"/>
              </a:buClr>
            </a:pPr>
            <a:r>
              <a:rPr lang="en-IE" dirty="0" smtClean="0"/>
              <a:t>Surveys 1</a:t>
            </a:r>
            <a:r>
              <a:rPr lang="en-IE" baseline="30000" dirty="0" smtClean="0"/>
              <a:t>st</a:t>
            </a:r>
            <a:r>
              <a:rPr lang="en-IE" dirty="0" smtClean="0"/>
              <a:t> </a:t>
            </a:r>
            <a:r>
              <a:rPr lang="en-IE" dirty="0" err="1" smtClean="0"/>
              <a:t>Yrs</a:t>
            </a:r>
            <a:r>
              <a:rPr lang="en-IE" dirty="0" smtClean="0"/>
              <a:t> (Y1), Final Year (YF) and Taught Post Graduates (PGT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2237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351" y="44624"/>
            <a:ext cx="7416824" cy="741194"/>
          </a:xfrm>
        </p:spPr>
        <p:txBody>
          <a:bodyPr/>
          <a:lstStyle/>
          <a:p>
            <a:pPr algn="r"/>
            <a:r>
              <a:rPr lang="en-I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New ISSE Questions</a:t>
            </a:r>
            <a:endParaRPr lang="en-I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628800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>
                <a:latin typeface="Gill Sans MT" panose="020B0502020104020203" pitchFamily="34" charset="0"/>
              </a:rPr>
              <a:t>Reflective and Integrative </a:t>
            </a:r>
            <a:r>
              <a:rPr lang="en-IE" sz="2400" b="1" dirty="0" smtClean="0">
                <a:latin typeface="Gill Sans MT" panose="020B0502020104020203" pitchFamily="34" charset="0"/>
              </a:rPr>
              <a:t>Learning</a:t>
            </a:r>
          </a:p>
          <a:p>
            <a:endParaRPr lang="en-IE" sz="2400" b="1" dirty="0">
              <a:latin typeface="Gill Sans MT" panose="020B0502020104020203" pitchFamily="34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Combined ideas from different subjects / modules when completing assignments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Connected your learning to problems or issues in society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Included diverse perspectives (political, religious, racial/ethnic, gender, etc.) in discussions or assignments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Examined the strengths and weaknesses of your own views on a topic or issue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Tried to better understand someone else's views by imagining how an issue looks from their perspective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Learned something that changed the way you understand an issue or concept?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dirty="0">
                <a:latin typeface="Gill Sans MT" panose="020B0502020104020203" pitchFamily="34" charset="0"/>
              </a:rPr>
              <a:t>Connected ideas from your subjects / modules to your prior experiences and knowledge</a:t>
            </a:r>
          </a:p>
          <a:p>
            <a:endParaRPr lang="en-IE" sz="3200" dirty="0" smtClean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96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351" y="44624"/>
            <a:ext cx="7416824" cy="741194"/>
          </a:xfrm>
        </p:spPr>
        <p:txBody>
          <a:bodyPr/>
          <a:lstStyle/>
          <a:p>
            <a:pPr algn="r"/>
            <a:r>
              <a:rPr lang="en-I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New ISSE Questions</a:t>
            </a:r>
            <a:endParaRPr lang="en-I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772816"/>
            <a:ext cx="9144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>
                <a:latin typeface="Gill Sans MT" panose="020B0502020104020203" pitchFamily="34" charset="0"/>
              </a:rPr>
              <a:t>Higher-Order </a:t>
            </a:r>
            <a:r>
              <a:rPr lang="en-IE" sz="2400" b="1" dirty="0" smtClean="0">
                <a:latin typeface="Gill Sans MT" panose="020B0502020104020203" pitchFamily="34" charset="0"/>
              </a:rPr>
              <a:t>Learning</a:t>
            </a:r>
          </a:p>
          <a:p>
            <a:endParaRPr lang="en-IE" sz="2400" b="1" dirty="0">
              <a:latin typeface="Gill Sans MT" panose="020B0502020104020203" pitchFamily="34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Applying facts, theories, or methods to practical problems or new situations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Analysing an idea, experience, or line of reasoning in depth by examining its parts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Evaluating a point of view, decision, or information source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400" dirty="0">
                <a:latin typeface="Gill Sans MT" panose="020B0502020104020203" pitchFamily="34" charset="0"/>
              </a:rPr>
              <a:t>Forming an understanding or new idea from various pieces of information</a:t>
            </a:r>
          </a:p>
          <a:p>
            <a:endParaRPr lang="en-IE" sz="3200" dirty="0" smtClean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26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416824" cy="741194"/>
          </a:xfrm>
        </p:spPr>
        <p:txBody>
          <a:bodyPr/>
          <a:lstStyle/>
          <a:p>
            <a:pPr algn="r"/>
            <a:r>
              <a:rPr lang="en-I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Actions on Outcomes</a:t>
            </a:r>
            <a:endParaRPr lang="en-I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247" y="1412776"/>
            <a:ext cx="8352928" cy="4392488"/>
          </a:xfrm>
        </p:spPr>
        <p:txBody>
          <a:bodyPr/>
          <a:lstStyle/>
          <a:p>
            <a:pPr>
              <a:buClr>
                <a:schemeClr val="bg2"/>
              </a:buClr>
            </a:pPr>
            <a:r>
              <a:rPr lang="en-IE" dirty="0" smtClean="0">
                <a:solidFill>
                  <a:schemeClr val="bg2"/>
                </a:solidFill>
              </a:rPr>
              <a:t>ISSE – Question: Provided prompt and detailed feedback on tests or completed assignment</a:t>
            </a:r>
          </a:p>
          <a:p>
            <a:pPr>
              <a:buClr>
                <a:schemeClr val="bg2"/>
              </a:buClr>
            </a:pPr>
            <a:endParaRPr lang="en-IE" dirty="0" smtClean="0">
              <a:solidFill>
                <a:schemeClr val="bg2"/>
              </a:solidFill>
            </a:endParaRPr>
          </a:p>
          <a:p>
            <a:pPr>
              <a:buClr>
                <a:schemeClr val="bg2"/>
              </a:buClr>
            </a:pPr>
            <a:endParaRPr lang="en-IE" dirty="0">
              <a:solidFill>
                <a:schemeClr val="bg2"/>
              </a:solidFill>
            </a:endParaRPr>
          </a:p>
          <a:p>
            <a:pPr>
              <a:buClr>
                <a:schemeClr val="bg2"/>
              </a:buClr>
            </a:pPr>
            <a:endParaRPr lang="en-IE" dirty="0" smtClean="0">
              <a:solidFill>
                <a:schemeClr val="bg2"/>
              </a:solidFill>
            </a:endParaRPr>
          </a:p>
          <a:p>
            <a:pPr>
              <a:buClr>
                <a:schemeClr val="bg2"/>
              </a:buClr>
            </a:pPr>
            <a:endParaRPr lang="en-IE" dirty="0">
              <a:solidFill>
                <a:schemeClr val="bg2"/>
              </a:solidFill>
            </a:endParaRPr>
          </a:p>
          <a:p>
            <a:pPr>
              <a:buClr>
                <a:schemeClr val="bg2"/>
              </a:buClr>
            </a:pPr>
            <a:r>
              <a:rPr lang="en-IE" dirty="0" smtClean="0">
                <a:solidFill>
                  <a:schemeClr val="bg2"/>
                </a:solidFill>
              </a:rPr>
              <a:t>For 1</a:t>
            </a:r>
            <a:r>
              <a:rPr lang="en-IE" baseline="30000" dirty="0" smtClean="0">
                <a:solidFill>
                  <a:schemeClr val="bg2"/>
                </a:solidFill>
              </a:rPr>
              <a:t>st</a:t>
            </a:r>
            <a:r>
              <a:rPr lang="en-IE" dirty="0" smtClean="0">
                <a:solidFill>
                  <a:schemeClr val="bg2"/>
                </a:solidFill>
              </a:rPr>
              <a:t> Year student those who never receive feedback has fallen from 19.0% in 2014 to 10.1% in 2016</a:t>
            </a:r>
          </a:p>
          <a:p>
            <a:pPr>
              <a:buClr>
                <a:schemeClr val="bg2"/>
              </a:buClr>
            </a:pPr>
            <a:endParaRPr lang="en-IE" dirty="0" smtClean="0">
              <a:solidFill>
                <a:schemeClr val="bg2"/>
              </a:solidFill>
            </a:endParaRPr>
          </a:p>
          <a:p>
            <a:pPr>
              <a:buClr>
                <a:schemeClr val="bg2"/>
              </a:buClr>
            </a:pPr>
            <a:endParaRPr lang="en-IE" dirty="0" smtClean="0">
              <a:solidFill>
                <a:schemeClr val="bg2"/>
              </a:solidFill>
            </a:endParaRPr>
          </a:p>
          <a:p>
            <a:pPr>
              <a:buClr>
                <a:schemeClr val="bg2"/>
              </a:buClr>
            </a:pPr>
            <a:endParaRPr lang="en-IE" dirty="0" smtClean="0">
              <a:solidFill>
                <a:schemeClr val="bg2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03648" y="2783520"/>
          <a:ext cx="60960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45800764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51550050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9827531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2014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2016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98177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Quite</a:t>
                      </a:r>
                      <a:r>
                        <a:rPr lang="en-IE" baseline="0" dirty="0" smtClean="0"/>
                        <a:t> a bit / Very much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31.9%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53.5%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91713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Very little</a:t>
                      </a:r>
                      <a:r>
                        <a:rPr lang="en-IE" baseline="0" dirty="0" smtClean="0"/>
                        <a:t> / Some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68.1%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46.5%</a:t>
                      </a:r>
                    </a:p>
                    <a:p>
                      <a:pPr algn="ctr"/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28488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82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8643938" cy="2357438"/>
          </a:xfrm>
        </p:spPr>
        <p:txBody>
          <a:bodyPr/>
          <a:lstStyle/>
          <a:p>
            <a:pPr eaLnBrk="1" hangingPunct="1">
              <a:defRPr/>
            </a:pPr>
            <a:r>
              <a:rPr lang="en-IE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Questions</a:t>
            </a:r>
            <a:endParaRPr lang="en-US" altLang="en-US" sz="2800" i="1" dirty="0" smtClean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66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188640"/>
            <a:ext cx="8229600" cy="785818"/>
          </a:xfrm>
        </p:spPr>
        <p:txBody>
          <a:bodyPr/>
          <a:lstStyle/>
          <a:p>
            <a:r>
              <a:rPr lang="en-I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Respondent Characteristics</a:t>
            </a:r>
            <a:endParaRPr lang="en-I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2776"/>
            <a:ext cx="9108504" cy="544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3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0"/>
            <a:ext cx="932452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93005" y="0"/>
            <a:ext cx="8748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hangingPunct="0">
              <a:tabLst>
                <a:tab pos="1258888" algn="l"/>
              </a:tabLst>
            </a:pPr>
            <a:r>
              <a:rPr lang="en-GB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+mj-ea"/>
                <a:cs typeface="+mj-cs"/>
              </a:rPr>
              <a:t>Partnership Approach</a:t>
            </a:r>
            <a:endParaRPr lang="en-IE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5760" y="1340768"/>
            <a:ext cx="85506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itchFamily="34" charset="0"/>
              <a:buChar char="•"/>
              <a:defRPr/>
            </a:pPr>
            <a:endParaRPr lang="en-GB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261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0"/>
            <a:ext cx="932452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93005" y="0"/>
            <a:ext cx="8748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hangingPunct="0">
              <a:tabLst>
                <a:tab pos="1258888" algn="l"/>
              </a:tabLst>
            </a:pPr>
            <a:r>
              <a:rPr lang="en-GB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+mj-ea"/>
                <a:cs typeface="+mj-cs"/>
              </a:rPr>
              <a:t>Response Rates</a:t>
            </a:r>
            <a:endParaRPr lang="en-IE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5760" y="1340768"/>
            <a:ext cx="85506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itchFamily="34" charset="0"/>
              <a:buChar char="•"/>
              <a:defRPr/>
            </a:pPr>
            <a:endParaRPr lang="en-GB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353108" y="3861048"/>
          <a:ext cx="6096000" cy="24253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33032671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35426598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375374877"/>
                    </a:ext>
                  </a:extLst>
                </a:gridCol>
              </a:tblGrid>
              <a:tr h="1094135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Year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AIT Response</a:t>
                      </a:r>
                    </a:p>
                    <a:p>
                      <a:pPr algn="ctr"/>
                      <a:r>
                        <a:rPr lang="en-IE" dirty="0" smtClean="0"/>
                        <a:t>Rate</a:t>
                      </a:r>
                    </a:p>
                    <a:p>
                      <a:pPr algn="ctr"/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National Response Rate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5672133"/>
                  </a:ext>
                </a:extLst>
              </a:tr>
              <a:tr h="443733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2014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41%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16%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061041"/>
                  </a:ext>
                </a:extLst>
              </a:tr>
              <a:tr h="443733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2015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51%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22%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2564371"/>
                  </a:ext>
                </a:extLst>
              </a:tr>
              <a:tr h="443733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2016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54%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22%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19937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430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3648" y="332656"/>
            <a:ext cx="74966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Response Rates</a:t>
            </a:r>
            <a:endParaRPr kumimoji="0" lang="en-IE" sz="18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601775"/>
              </p:ext>
            </p:extLst>
          </p:nvPr>
        </p:nvGraphicFramePr>
        <p:xfrm>
          <a:off x="467544" y="1844824"/>
          <a:ext cx="8064896" cy="4120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86705">
                <a:tc>
                  <a:txBody>
                    <a:bodyPr/>
                    <a:lstStyle/>
                    <a:p>
                      <a:r>
                        <a:rPr lang="en-IE" dirty="0" smtClean="0"/>
                        <a:t>Faculty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Population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Responses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%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86705">
                <a:tc>
                  <a:txBody>
                    <a:bodyPr/>
                    <a:lstStyle/>
                    <a:p>
                      <a:r>
                        <a:rPr lang="en-IE" dirty="0" smtClean="0"/>
                        <a:t>Business &amp; Hospitality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1,096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570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52%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86705">
                <a:tc>
                  <a:txBody>
                    <a:bodyPr/>
                    <a:lstStyle/>
                    <a:p>
                      <a:r>
                        <a:rPr lang="en-IE" dirty="0" smtClean="0"/>
                        <a:t>Engineering</a:t>
                      </a:r>
                      <a:r>
                        <a:rPr lang="en-IE" baseline="0" dirty="0" smtClean="0"/>
                        <a:t> &amp; Informatics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537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265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49%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86705">
                <a:tc>
                  <a:txBody>
                    <a:bodyPr/>
                    <a:lstStyle/>
                    <a:p>
                      <a:r>
                        <a:rPr lang="en-IE" dirty="0" smtClean="0"/>
                        <a:t>Science &amp; Health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1,233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737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60%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86705">
                <a:tc>
                  <a:txBody>
                    <a:bodyPr/>
                    <a:lstStyle/>
                    <a:p>
                      <a:r>
                        <a:rPr lang="en-IE" dirty="0" smtClean="0"/>
                        <a:t>Lifelong</a:t>
                      </a:r>
                      <a:r>
                        <a:rPr lang="en-IE" baseline="0" dirty="0" smtClean="0"/>
                        <a:t> Learning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157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74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47%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86705">
                <a:tc>
                  <a:txBody>
                    <a:bodyPr/>
                    <a:lstStyle/>
                    <a:p>
                      <a:r>
                        <a:rPr lang="en-IE" dirty="0" smtClean="0"/>
                        <a:t>Total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3,315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1,646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86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3648" y="332656"/>
            <a:ext cx="74966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Response Rates</a:t>
            </a:r>
            <a:endParaRPr kumimoji="0" lang="en-IE" sz="18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926160"/>
              </p:ext>
            </p:extLst>
          </p:nvPr>
        </p:nvGraphicFramePr>
        <p:xfrm>
          <a:off x="467544" y="1844824"/>
          <a:ext cx="8064896" cy="4120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86705">
                <a:tc>
                  <a:txBody>
                    <a:bodyPr/>
                    <a:lstStyle/>
                    <a:p>
                      <a:r>
                        <a:rPr lang="en-IE" dirty="0" smtClean="0"/>
                        <a:t>Faculty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Y1</a:t>
                      </a:r>
                    </a:p>
                    <a:p>
                      <a:r>
                        <a:rPr lang="en-IE" dirty="0" smtClean="0"/>
                        <a:t>(1</a:t>
                      </a:r>
                      <a:r>
                        <a:rPr lang="en-IE" baseline="30000" dirty="0" smtClean="0"/>
                        <a:t>st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Yr</a:t>
                      </a:r>
                      <a:r>
                        <a:rPr lang="en-IE" dirty="0" smtClean="0"/>
                        <a:t>)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FY</a:t>
                      </a:r>
                    </a:p>
                    <a:p>
                      <a:r>
                        <a:rPr lang="en-IE" dirty="0" smtClean="0"/>
                        <a:t>(Final Year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PGT</a:t>
                      </a:r>
                    </a:p>
                    <a:p>
                      <a:r>
                        <a:rPr lang="en-IE" dirty="0" smtClean="0"/>
                        <a:t>(Taught</a:t>
                      </a:r>
                      <a:r>
                        <a:rPr lang="en-IE" baseline="0" dirty="0" smtClean="0"/>
                        <a:t> PG)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Total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86705">
                <a:tc>
                  <a:txBody>
                    <a:bodyPr/>
                    <a:lstStyle/>
                    <a:p>
                      <a:r>
                        <a:rPr lang="en-IE" dirty="0" smtClean="0"/>
                        <a:t>Business &amp; Hospitality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220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280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70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570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86705">
                <a:tc>
                  <a:txBody>
                    <a:bodyPr/>
                    <a:lstStyle/>
                    <a:p>
                      <a:r>
                        <a:rPr lang="en-IE" dirty="0" smtClean="0"/>
                        <a:t>Engineering</a:t>
                      </a:r>
                      <a:r>
                        <a:rPr lang="en-IE" baseline="0" dirty="0" smtClean="0"/>
                        <a:t> &amp; Informatics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121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137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7</a:t>
                      </a:r>
                    </a:p>
                    <a:p>
                      <a:pPr algn="ctr"/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265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86705">
                <a:tc>
                  <a:txBody>
                    <a:bodyPr/>
                    <a:lstStyle/>
                    <a:p>
                      <a:r>
                        <a:rPr lang="en-IE" dirty="0" smtClean="0"/>
                        <a:t>Science &amp; Health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364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367</a:t>
                      </a:r>
                    </a:p>
                    <a:p>
                      <a:pPr algn="ctr"/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6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737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86705">
                <a:tc>
                  <a:txBody>
                    <a:bodyPr/>
                    <a:lstStyle/>
                    <a:p>
                      <a:r>
                        <a:rPr lang="en-IE" dirty="0" smtClean="0"/>
                        <a:t>Lifelong</a:t>
                      </a:r>
                      <a:r>
                        <a:rPr lang="en-IE" baseline="0" dirty="0" smtClean="0"/>
                        <a:t> Learning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40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33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</a:t>
                      </a:r>
                    </a:p>
                    <a:p>
                      <a:pPr algn="ctr"/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74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86705">
                <a:tc>
                  <a:txBody>
                    <a:bodyPr/>
                    <a:lstStyle/>
                    <a:p>
                      <a:r>
                        <a:rPr lang="en-IE" dirty="0" smtClean="0"/>
                        <a:t>Total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745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817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84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1,646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494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29349" y="265791"/>
            <a:ext cx="55146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Positive Results for AIT</a:t>
            </a:r>
            <a:endParaRPr kumimoji="0" lang="en-IE" sz="18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916832"/>
            <a:ext cx="853244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dirty="0" smtClean="0">
                <a:latin typeface="Gill Sans MT" panose="020B0502020104020203" pitchFamily="34" charset="0"/>
              </a:rPr>
              <a:t>How would you evaluate your entire educational experience at this institute?</a:t>
            </a:r>
          </a:p>
          <a:p>
            <a:endParaRPr lang="en-IE" sz="3200" dirty="0" smtClean="0">
              <a:latin typeface="Gill Sans MT" panose="020B0502020104020203" pitchFamily="34" charset="0"/>
            </a:endParaRPr>
          </a:p>
          <a:p>
            <a:endParaRPr lang="en-IE" sz="3200" dirty="0">
              <a:latin typeface="Gill Sans MT" panose="020B0502020104020203" pitchFamily="34" charset="0"/>
            </a:endParaRPr>
          </a:p>
          <a:p>
            <a:r>
              <a:rPr lang="en-IE" sz="3200" dirty="0" smtClean="0">
                <a:latin typeface="Gill Sans MT" panose="020B0502020104020203" pitchFamily="34" charset="0"/>
              </a:rPr>
              <a:t>If you could start over again, would you go to the same institution you are attending?</a:t>
            </a:r>
          </a:p>
          <a:p>
            <a:endParaRPr lang="en-IE" sz="3200" dirty="0" smtClean="0">
              <a:latin typeface="Gill Sans MT" panose="020B0502020104020203" pitchFamily="34" charset="0"/>
            </a:endParaRPr>
          </a:p>
          <a:p>
            <a:endParaRPr lang="en-IE" sz="3200" dirty="0" smtClean="0">
              <a:latin typeface="Gill Sans MT" panose="020B0502020104020203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115616" y="3094164"/>
          <a:ext cx="669674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873">
                  <a:extLst>
                    <a:ext uri="{9D8B030D-6E8A-4147-A177-3AD203B41FA5}">
                      <a16:colId xmlns:a16="http://schemas.microsoft.com/office/drawing/2014/main" xmlns="" val="3393643443"/>
                    </a:ext>
                  </a:extLst>
                </a:gridCol>
                <a:gridCol w="1302599">
                  <a:extLst>
                    <a:ext uri="{9D8B030D-6E8A-4147-A177-3AD203B41FA5}">
                      <a16:colId xmlns:a16="http://schemas.microsoft.com/office/drawing/2014/main" xmlns="" val="4269638567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1536925167"/>
                    </a:ext>
                  </a:extLst>
                </a:gridCol>
                <a:gridCol w="1152129">
                  <a:extLst>
                    <a:ext uri="{9D8B030D-6E8A-4147-A177-3AD203B41FA5}">
                      <a16:colId xmlns:a16="http://schemas.microsoft.com/office/drawing/2014/main" xmlns="" val="25401390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Rating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2014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2015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2016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303109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Good/Excellent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84%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83%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87%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45507486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115616" y="5193022"/>
          <a:ext cx="67687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>
                  <a:extLst>
                    <a:ext uri="{9D8B030D-6E8A-4147-A177-3AD203B41FA5}">
                      <a16:colId xmlns:a16="http://schemas.microsoft.com/office/drawing/2014/main" xmlns="" val="122510807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1465364574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71700778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39447317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Rating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2014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2015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2016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92902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Probably</a:t>
                      </a:r>
                      <a:r>
                        <a:rPr lang="en-IE" baseline="0" dirty="0" smtClean="0"/>
                        <a:t> Yes &amp; Definitely Yes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82%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83%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/>
                        <a:t>84%</a:t>
                      </a:r>
                    </a:p>
                    <a:p>
                      <a:pPr algn="ctr"/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78496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99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79712" y="332656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 2016 Results – All Students</a:t>
            </a:r>
            <a:endParaRPr kumimoji="0" lang="en-IE" sz="1800" b="0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0786"/>
            <a:ext cx="9143999" cy="5337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0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5778</TotalTime>
  <Words>863</Words>
  <Application>Microsoft Office PowerPoint</Application>
  <PresentationFormat>On-screen Show (4:3)</PresentationFormat>
  <Paragraphs>212</Paragraphs>
  <Slides>23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Century Gothic</vt:lpstr>
      <vt:lpstr>Gill Sans MT</vt:lpstr>
      <vt:lpstr>Default Design</vt:lpstr>
      <vt:lpstr>Irish Survey of Student Engagement (ISSE) Results 2016</vt:lpstr>
      <vt:lpstr>Summary</vt:lpstr>
      <vt:lpstr>Respondent Characteristics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ISSE Questions</vt:lpstr>
      <vt:lpstr>New ISSE Questions</vt:lpstr>
      <vt:lpstr>New ISSE Questions</vt:lpstr>
      <vt:lpstr>New ISSE Questions</vt:lpstr>
      <vt:lpstr>New ISSE Questions</vt:lpstr>
      <vt:lpstr>New ISSE Questions</vt:lpstr>
      <vt:lpstr>New ISSE Questions</vt:lpstr>
      <vt:lpstr>New ISSE Questions</vt:lpstr>
      <vt:lpstr>New ISSE Questions</vt:lpstr>
      <vt:lpstr>Actions on Outcomes</vt:lpstr>
      <vt:lpstr>Questions</vt:lpstr>
    </vt:vector>
  </TitlesOfParts>
  <Company>University College Cork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Brian Murphy</dc:creator>
  <cp:lastModifiedBy>Cora McCormack</cp:lastModifiedBy>
  <cp:revision>396</cp:revision>
  <cp:lastPrinted>2013-09-13T13:21:41Z</cp:lastPrinted>
  <dcterms:created xsi:type="dcterms:W3CDTF">2008-10-10T11:35:29Z</dcterms:created>
  <dcterms:modified xsi:type="dcterms:W3CDTF">2017-03-03T09:35:48Z</dcterms:modified>
</cp:coreProperties>
</file>