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803" r:id="rId1"/>
  </p:sldMasterIdLst>
  <p:notesMasterIdLst>
    <p:notesMasterId r:id="rId45"/>
  </p:notesMasterIdLst>
  <p:handoutMasterIdLst>
    <p:handoutMasterId r:id="rId46"/>
  </p:handoutMasterIdLst>
  <p:sldIdLst>
    <p:sldId id="546" r:id="rId2"/>
    <p:sldId id="608" r:id="rId3"/>
    <p:sldId id="600" r:id="rId4"/>
    <p:sldId id="601" r:id="rId5"/>
    <p:sldId id="561" r:id="rId6"/>
    <p:sldId id="585" r:id="rId7"/>
    <p:sldId id="602" r:id="rId8"/>
    <p:sldId id="603" r:id="rId9"/>
    <p:sldId id="609" r:id="rId10"/>
    <p:sldId id="606" r:id="rId11"/>
    <p:sldId id="607" r:id="rId12"/>
    <p:sldId id="605" r:id="rId13"/>
    <p:sldId id="588" r:id="rId14"/>
    <p:sldId id="610" r:id="rId15"/>
    <p:sldId id="611" r:id="rId16"/>
    <p:sldId id="613" r:id="rId17"/>
    <p:sldId id="612" r:id="rId18"/>
    <p:sldId id="615" r:id="rId19"/>
    <p:sldId id="614" r:id="rId20"/>
    <p:sldId id="617" r:id="rId21"/>
    <p:sldId id="616" r:id="rId22"/>
    <p:sldId id="619" r:id="rId23"/>
    <p:sldId id="618" r:id="rId24"/>
    <p:sldId id="620" r:id="rId25"/>
    <p:sldId id="632" r:id="rId26"/>
    <p:sldId id="633" r:id="rId27"/>
    <p:sldId id="634" r:id="rId28"/>
    <p:sldId id="635" r:id="rId29"/>
    <p:sldId id="636" r:id="rId30"/>
    <p:sldId id="637" r:id="rId31"/>
    <p:sldId id="638" r:id="rId32"/>
    <p:sldId id="639" r:id="rId33"/>
    <p:sldId id="640" r:id="rId34"/>
    <p:sldId id="621" r:id="rId35"/>
    <p:sldId id="622" r:id="rId36"/>
    <p:sldId id="629" r:id="rId37"/>
    <p:sldId id="630" r:id="rId38"/>
    <p:sldId id="631" r:id="rId39"/>
    <p:sldId id="625" r:id="rId40"/>
    <p:sldId id="626" r:id="rId41"/>
    <p:sldId id="627" r:id="rId42"/>
    <p:sldId id="628" r:id="rId43"/>
    <p:sldId id="582" r:id="rId44"/>
  </p:sldIdLst>
  <p:sldSz cx="9144000" cy="6858000" type="screen4x3"/>
  <p:notesSz cx="6797675" cy="9926638"/>
  <p:defaultTextStyle>
    <a:defPPr>
      <a:defRPr lang="en-GB"/>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1F5A"/>
    <a:srgbClr val="3B3B3D"/>
    <a:srgbClr val="008000"/>
    <a:srgbClr val="D3AF39"/>
    <a:srgbClr val="CDE7EB"/>
    <a:srgbClr val="FFE209"/>
    <a:srgbClr val="FF3300"/>
    <a:srgbClr val="6CA62C"/>
    <a:srgbClr val="E41802"/>
    <a:srgbClr val="FD44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85" autoAdjust="0"/>
    <p:restoredTop sz="86368" autoAdjust="0"/>
  </p:normalViewPr>
  <p:slideViewPr>
    <p:cSldViewPr>
      <p:cViewPr varScale="1">
        <p:scale>
          <a:sx n="97" d="100"/>
          <a:sy n="97" d="100"/>
        </p:scale>
        <p:origin x="1008" y="82"/>
      </p:cViewPr>
      <p:guideLst>
        <p:guide orient="horz" pos="2160"/>
        <p:guide pos="2880"/>
      </p:guideLst>
    </p:cSldViewPr>
  </p:slideViewPr>
  <p:outlineViewPr>
    <p:cViewPr>
      <p:scale>
        <a:sx n="33" d="100"/>
        <a:sy n="33" d="100"/>
      </p:scale>
      <p:origin x="0" y="4352"/>
    </p:cViewPr>
  </p:outlineViewPr>
  <p:notesTextViewPr>
    <p:cViewPr>
      <p:scale>
        <a:sx n="3" d="2"/>
        <a:sy n="3" d="2"/>
      </p:scale>
      <p:origin x="0" y="0"/>
    </p:cViewPr>
  </p:notesTextViewPr>
  <p:sorterViewPr>
    <p:cViewPr>
      <p:scale>
        <a:sx n="100" d="100"/>
        <a:sy n="100" d="100"/>
      </p:scale>
      <p:origin x="0" y="-286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EMAGINE\AIT%202017%20Graphs%200206201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E"/>
              <a:t>All Indices</a:t>
            </a:r>
            <a:r>
              <a:rPr lang="en-IE" baseline="0"/>
              <a:t> - Taught PG</a:t>
            </a:r>
            <a:endParaRPr lang="en-IE"/>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5.1463518750977384E-2"/>
          <c:y val="0.1190212444897689"/>
          <c:w val="0.92676532651961552"/>
          <c:h val="0.66262831517182719"/>
        </c:manualLayout>
      </c:layout>
      <c:barChart>
        <c:barDir val="col"/>
        <c:grouping val="clustered"/>
        <c:varyColors val="0"/>
        <c:ser>
          <c:idx val="3"/>
          <c:order val="0"/>
          <c:tx>
            <c:strRef>
              <c:f>PGT!$F$3</c:f>
              <c:strCache>
                <c:ptCount val="1"/>
                <c:pt idx="0">
                  <c:v>AIT</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PGT!$B$17:$B$25</c:f>
              <c:strCache>
                <c:ptCount val="9"/>
                <c:pt idx="0">
                  <c:v>Supportive Environment</c:v>
                </c:pt>
                <c:pt idx="1">
                  <c:v>Quality Interactions</c:v>
                </c:pt>
                <c:pt idx="2">
                  <c:v>Effective Teaching Practice</c:v>
                </c:pt>
                <c:pt idx="3">
                  <c:v>Student-Faculty Interaction</c:v>
                </c:pt>
                <c:pt idx="4">
                  <c:v>Collaborative Learning</c:v>
                </c:pt>
                <c:pt idx="5">
                  <c:v>Learning Strategies</c:v>
                </c:pt>
                <c:pt idx="6">
                  <c:v>Quantitative Reasoning</c:v>
                </c:pt>
                <c:pt idx="7">
                  <c:v>Reflective and Integrative Learning</c:v>
                </c:pt>
                <c:pt idx="8">
                  <c:v>Higher-Order Learning</c:v>
                </c:pt>
              </c:strCache>
            </c:strRef>
          </c:cat>
          <c:val>
            <c:numRef>
              <c:f>PGT!$F$17:$F$25</c:f>
              <c:numCache>
                <c:formatCode>0</c:formatCode>
                <c:ptCount val="9"/>
                <c:pt idx="0">
                  <c:v>28.29061052179668</c:v>
                </c:pt>
                <c:pt idx="1">
                  <c:v>45.412466278952223</c:v>
                </c:pt>
                <c:pt idx="2">
                  <c:v>40.246283741480774</c:v>
                </c:pt>
                <c:pt idx="3">
                  <c:v>18.909529126860484</c:v>
                </c:pt>
                <c:pt idx="4">
                  <c:v>36.909248401432947</c:v>
                </c:pt>
                <c:pt idx="5">
                  <c:v>34.759726277910517</c:v>
                </c:pt>
                <c:pt idx="6">
                  <c:v>23.277497566587041</c:v>
                </c:pt>
                <c:pt idx="7">
                  <c:v>33.935679835838847</c:v>
                </c:pt>
                <c:pt idx="8">
                  <c:v>38.884051339335791</c:v>
                </c:pt>
              </c:numCache>
            </c:numRef>
          </c:val>
          <c:extLst>
            <c:ext xmlns:c16="http://schemas.microsoft.com/office/drawing/2014/chart" uri="{C3380CC4-5D6E-409C-BE32-E72D297353CC}">
              <c16:uniqueId val="{00000000-4A77-4E69-90E7-603525517E34}"/>
            </c:ext>
          </c:extLst>
        </c:ser>
        <c:ser>
          <c:idx val="0"/>
          <c:order val="1"/>
          <c:tx>
            <c:strRef>
              <c:f>PGT!$C$3</c:f>
              <c:strCache>
                <c:ptCount val="1"/>
                <c:pt idx="0">
                  <c:v>All HEIs 2017</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PGT!$B$17:$B$25</c:f>
              <c:strCache>
                <c:ptCount val="9"/>
                <c:pt idx="0">
                  <c:v>Supportive Environment</c:v>
                </c:pt>
                <c:pt idx="1">
                  <c:v>Quality Interactions</c:v>
                </c:pt>
                <c:pt idx="2">
                  <c:v>Effective Teaching Practice</c:v>
                </c:pt>
                <c:pt idx="3">
                  <c:v>Student-Faculty Interaction</c:v>
                </c:pt>
                <c:pt idx="4">
                  <c:v>Collaborative Learning</c:v>
                </c:pt>
                <c:pt idx="5">
                  <c:v>Learning Strategies</c:v>
                </c:pt>
                <c:pt idx="6">
                  <c:v>Quantitative Reasoning</c:v>
                </c:pt>
                <c:pt idx="7">
                  <c:v>Reflective and Integrative Learning</c:v>
                </c:pt>
                <c:pt idx="8">
                  <c:v>Higher-Order Learning</c:v>
                </c:pt>
              </c:strCache>
            </c:strRef>
          </c:cat>
          <c:val>
            <c:numRef>
              <c:f>PGT!$C$17:$C$25</c:f>
              <c:numCache>
                <c:formatCode>0</c:formatCode>
                <c:ptCount val="9"/>
                <c:pt idx="0">
                  <c:v>27.238838932673747</c:v>
                </c:pt>
                <c:pt idx="1">
                  <c:v>41.834695321705105</c:v>
                </c:pt>
                <c:pt idx="2">
                  <c:v>37.048783655923145</c:v>
                </c:pt>
                <c:pt idx="3">
                  <c:v>16.3461484423797</c:v>
                </c:pt>
                <c:pt idx="4">
                  <c:v>29.060202996522875</c:v>
                </c:pt>
                <c:pt idx="5">
                  <c:v>34.496192661840567</c:v>
                </c:pt>
                <c:pt idx="6">
                  <c:v>22.066785415118591</c:v>
                </c:pt>
                <c:pt idx="7">
                  <c:v>35.317837266198659</c:v>
                </c:pt>
                <c:pt idx="8">
                  <c:v>41.940011213363867</c:v>
                </c:pt>
              </c:numCache>
            </c:numRef>
          </c:val>
          <c:extLst>
            <c:ext xmlns:c16="http://schemas.microsoft.com/office/drawing/2014/chart" uri="{C3380CC4-5D6E-409C-BE32-E72D297353CC}">
              <c16:uniqueId val="{00000001-4A77-4E69-90E7-603525517E34}"/>
            </c:ext>
          </c:extLst>
        </c:ser>
        <c:ser>
          <c:idx val="1"/>
          <c:order val="2"/>
          <c:tx>
            <c:strRef>
              <c:f>PGT!$D$3</c:f>
              <c:strCache>
                <c:ptCount val="1"/>
                <c:pt idx="0">
                  <c:v>IoTs 2017</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PGT!$B$17:$B$25</c:f>
              <c:strCache>
                <c:ptCount val="9"/>
                <c:pt idx="0">
                  <c:v>Supportive Environment</c:v>
                </c:pt>
                <c:pt idx="1">
                  <c:v>Quality Interactions</c:v>
                </c:pt>
                <c:pt idx="2">
                  <c:v>Effective Teaching Practice</c:v>
                </c:pt>
                <c:pt idx="3">
                  <c:v>Student-Faculty Interaction</c:v>
                </c:pt>
                <c:pt idx="4">
                  <c:v>Collaborative Learning</c:v>
                </c:pt>
                <c:pt idx="5">
                  <c:v>Learning Strategies</c:v>
                </c:pt>
                <c:pt idx="6">
                  <c:v>Quantitative Reasoning</c:v>
                </c:pt>
                <c:pt idx="7">
                  <c:v>Reflective and Integrative Learning</c:v>
                </c:pt>
                <c:pt idx="8">
                  <c:v>Higher-Order Learning</c:v>
                </c:pt>
              </c:strCache>
            </c:strRef>
          </c:cat>
          <c:val>
            <c:numRef>
              <c:f>PGT!$D$17:$D$25</c:f>
              <c:numCache>
                <c:formatCode>0</c:formatCode>
                <c:ptCount val="9"/>
                <c:pt idx="0">
                  <c:v>24.627645799113793</c:v>
                </c:pt>
                <c:pt idx="1">
                  <c:v>42.094769157145727</c:v>
                </c:pt>
                <c:pt idx="2">
                  <c:v>37.330106180056205</c:v>
                </c:pt>
                <c:pt idx="3">
                  <c:v>16.303157604422026</c:v>
                </c:pt>
                <c:pt idx="4">
                  <c:v>28.891259129912211</c:v>
                </c:pt>
                <c:pt idx="5">
                  <c:v>33.861051555409382</c:v>
                </c:pt>
                <c:pt idx="6">
                  <c:v>21.920486012402183</c:v>
                </c:pt>
                <c:pt idx="7">
                  <c:v>33.463184373875592</c:v>
                </c:pt>
                <c:pt idx="8">
                  <c:v>40.842988556522585</c:v>
                </c:pt>
              </c:numCache>
            </c:numRef>
          </c:val>
          <c:extLst>
            <c:ext xmlns:c16="http://schemas.microsoft.com/office/drawing/2014/chart" uri="{C3380CC4-5D6E-409C-BE32-E72D297353CC}">
              <c16:uniqueId val="{00000002-4A77-4E69-90E7-603525517E34}"/>
            </c:ext>
          </c:extLst>
        </c:ser>
        <c:dLbls>
          <c:showLegendKey val="0"/>
          <c:showVal val="0"/>
          <c:showCatName val="0"/>
          <c:showSerName val="0"/>
          <c:showPercent val="0"/>
          <c:showBubbleSize val="0"/>
        </c:dLbls>
        <c:gapWidth val="219"/>
        <c:overlap val="-27"/>
        <c:axId val="201942272"/>
        <c:axId val="201942832"/>
        <c:extLst>
          <c:ext xmlns:c15="http://schemas.microsoft.com/office/drawing/2012/chart" uri="{02D57815-91ED-43cb-92C2-25804820EDAC}">
            <c15:filteredBarSeries>
              <c15:ser>
                <c:idx val="2"/>
                <c:order val="3"/>
                <c:tx>
                  <c:strRef>
                    <c:extLst>
                      <c:ext uri="{02D57815-91ED-43cb-92C2-25804820EDAC}">
                        <c15:formulaRef>
                          <c15:sqref>PGT!$E$3</c15:sqref>
                        </c15:formulaRef>
                      </c:ext>
                    </c:extLst>
                    <c:strCache>
                      <c:ptCount val="1"/>
                      <c:pt idx="0">
                        <c:v>UNIs 2017</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PGT!$B$17:$B$25</c15:sqref>
                        </c15:formulaRef>
                      </c:ext>
                    </c:extLst>
                    <c:strCache>
                      <c:ptCount val="9"/>
                      <c:pt idx="0">
                        <c:v>Supportive Environment</c:v>
                      </c:pt>
                      <c:pt idx="1">
                        <c:v>Quality Interactions</c:v>
                      </c:pt>
                      <c:pt idx="2">
                        <c:v>Effective Teaching Practice</c:v>
                      </c:pt>
                      <c:pt idx="3">
                        <c:v>Student-Faculty Interaction</c:v>
                      </c:pt>
                      <c:pt idx="4">
                        <c:v>Collaborative Learning</c:v>
                      </c:pt>
                      <c:pt idx="5">
                        <c:v>Learning Strategies</c:v>
                      </c:pt>
                      <c:pt idx="6">
                        <c:v>Quantitative Reasoning</c:v>
                      </c:pt>
                      <c:pt idx="7">
                        <c:v>Reflective and Integrative Learning</c:v>
                      </c:pt>
                      <c:pt idx="8">
                        <c:v>Higher-Order Learning</c:v>
                      </c:pt>
                    </c:strCache>
                  </c:strRef>
                </c:cat>
                <c:val>
                  <c:numRef>
                    <c:extLst>
                      <c:ext uri="{02D57815-91ED-43cb-92C2-25804820EDAC}">
                        <c15:formulaRef>
                          <c15:sqref>PGT!$E$17:$E$25</c15:sqref>
                        </c15:formulaRef>
                      </c:ext>
                    </c:extLst>
                    <c:numCache>
                      <c:formatCode>0</c:formatCode>
                      <c:ptCount val="9"/>
                      <c:pt idx="0">
                        <c:v>28.644568082316752</c:v>
                      </c:pt>
                      <c:pt idx="1">
                        <c:v>42.042919274738352</c:v>
                      </c:pt>
                      <c:pt idx="2">
                        <c:v>37.34250132890417</c:v>
                      </c:pt>
                      <c:pt idx="3">
                        <c:v>16.697408747748405</c:v>
                      </c:pt>
                      <c:pt idx="4">
                        <c:v>29.250231163206539</c:v>
                      </c:pt>
                      <c:pt idx="5">
                        <c:v>34.901358623386102</c:v>
                      </c:pt>
                      <c:pt idx="6">
                        <c:v>22.259280084881127</c:v>
                      </c:pt>
                      <c:pt idx="7">
                        <c:v>36.196691383291594</c:v>
                      </c:pt>
                      <c:pt idx="8">
                        <c:v>42.627463947732629</c:v>
                      </c:pt>
                    </c:numCache>
                  </c:numRef>
                </c:val>
                <c:extLst>
                  <c:ext xmlns:c16="http://schemas.microsoft.com/office/drawing/2014/chart" uri="{C3380CC4-5D6E-409C-BE32-E72D297353CC}">
                    <c16:uniqueId val="{00000003-4A77-4E69-90E7-603525517E34}"/>
                  </c:ext>
                </c:extLst>
              </c15:ser>
            </c15:filteredBarSeries>
          </c:ext>
        </c:extLst>
      </c:barChart>
      <c:catAx>
        <c:axId val="201942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1942832"/>
        <c:crosses val="autoZero"/>
        <c:auto val="1"/>
        <c:lblAlgn val="ctr"/>
        <c:lblOffset val="100"/>
        <c:noMultiLvlLbl val="0"/>
      </c:catAx>
      <c:valAx>
        <c:axId val="20194283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194227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E" sz="1800" b="0" i="0" baseline="0">
                <a:effectLst/>
              </a:rPr>
              <a:t>Indices 2017 - Faculties - All</a:t>
            </a:r>
            <a:endParaRPr lang="en-IE">
              <a:effectLst/>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'With Schools'!$C$16</c:f>
              <c:strCache>
                <c:ptCount val="1"/>
                <c:pt idx="0">
                  <c:v>Business &amp; Hospitality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'With Schools'!$B$17:$B$25</c:f>
              <c:strCache>
                <c:ptCount val="9"/>
                <c:pt idx="0">
                  <c:v>Supportive Environment</c:v>
                </c:pt>
                <c:pt idx="1">
                  <c:v>Quality Interactions</c:v>
                </c:pt>
                <c:pt idx="2">
                  <c:v>Effective Teaching Practice</c:v>
                </c:pt>
                <c:pt idx="3">
                  <c:v>Student-Faculty Interaction</c:v>
                </c:pt>
                <c:pt idx="4">
                  <c:v>Collaborative Learning</c:v>
                </c:pt>
                <c:pt idx="5">
                  <c:v>Learning Strategies</c:v>
                </c:pt>
                <c:pt idx="6">
                  <c:v>Quantitative Reasoning</c:v>
                </c:pt>
                <c:pt idx="7">
                  <c:v>Reflective and Integrative Learning</c:v>
                </c:pt>
                <c:pt idx="8">
                  <c:v>Higher-Order Learning</c:v>
                </c:pt>
              </c:strCache>
            </c:strRef>
          </c:cat>
          <c:val>
            <c:numRef>
              <c:f>'With Schools'!$C$17:$C$25</c:f>
              <c:numCache>
                <c:formatCode>0</c:formatCode>
                <c:ptCount val="9"/>
                <c:pt idx="0">
                  <c:v>30.789609374999998</c:v>
                </c:pt>
                <c:pt idx="1">
                  <c:v>42.229132569558104</c:v>
                </c:pt>
                <c:pt idx="2">
                  <c:v>37.465408805031444</c:v>
                </c:pt>
                <c:pt idx="3">
                  <c:v>19.3671875</c:v>
                </c:pt>
                <c:pt idx="4">
                  <c:v>34.393241167434716</c:v>
                </c:pt>
                <c:pt idx="5">
                  <c:v>29.984285714285701</c:v>
                </c:pt>
                <c:pt idx="6">
                  <c:v>20.976090342679129</c:v>
                </c:pt>
                <c:pt idx="7">
                  <c:v>29.030925644916532</c:v>
                </c:pt>
                <c:pt idx="8">
                  <c:v>34.282334384858046</c:v>
                </c:pt>
              </c:numCache>
            </c:numRef>
          </c:val>
          <c:extLst>
            <c:ext xmlns:c16="http://schemas.microsoft.com/office/drawing/2014/chart" uri="{C3380CC4-5D6E-409C-BE32-E72D297353CC}">
              <c16:uniqueId val="{00000000-3E9E-46BB-88F2-CD9BFB9A5076}"/>
            </c:ext>
          </c:extLst>
        </c:ser>
        <c:ser>
          <c:idx val="1"/>
          <c:order val="1"/>
          <c:tx>
            <c:strRef>
              <c:f>'With Schools'!$D$16</c:f>
              <c:strCache>
                <c:ptCount val="1"/>
                <c:pt idx="0">
                  <c:v>Engineering &amp; Informatics</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'With Schools'!$B$17:$B$25</c:f>
              <c:strCache>
                <c:ptCount val="9"/>
                <c:pt idx="0">
                  <c:v>Supportive Environment</c:v>
                </c:pt>
                <c:pt idx="1">
                  <c:v>Quality Interactions</c:v>
                </c:pt>
                <c:pt idx="2">
                  <c:v>Effective Teaching Practice</c:v>
                </c:pt>
                <c:pt idx="3">
                  <c:v>Student-Faculty Interaction</c:v>
                </c:pt>
                <c:pt idx="4">
                  <c:v>Collaborative Learning</c:v>
                </c:pt>
                <c:pt idx="5">
                  <c:v>Learning Strategies</c:v>
                </c:pt>
                <c:pt idx="6">
                  <c:v>Quantitative Reasoning</c:v>
                </c:pt>
                <c:pt idx="7">
                  <c:v>Reflective and Integrative Learning</c:v>
                </c:pt>
                <c:pt idx="8">
                  <c:v>Higher-Order Learning</c:v>
                </c:pt>
              </c:strCache>
            </c:strRef>
          </c:cat>
          <c:val>
            <c:numRef>
              <c:f>'With Schools'!$D$17:$D$25</c:f>
              <c:numCache>
                <c:formatCode>0</c:formatCode>
                <c:ptCount val="9"/>
                <c:pt idx="0">
                  <c:v>28.839900662251662</c:v>
                </c:pt>
                <c:pt idx="1">
                  <c:v>42.988679245283016</c:v>
                </c:pt>
                <c:pt idx="2">
                  <c:v>37.253289473684212</c:v>
                </c:pt>
                <c:pt idx="3">
                  <c:v>16.845637583892618</c:v>
                </c:pt>
                <c:pt idx="4">
                  <c:v>36.103896103896105</c:v>
                </c:pt>
                <c:pt idx="5">
                  <c:v>29.420885245901641</c:v>
                </c:pt>
                <c:pt idx="6">
                  <c:v>22.178151815181518</c:v>
                </c:pt>
                <c:pt idx="7">
                  <c:v>28.416038338658133</c:v>
                </c:pt>
                <c:pt idx="8">
                  <c:v>34.884488448844884</c:v>
                </c:pt>
              </c:numCache>
            </c:numRef>
          </c:val>
          <c:extLst>
            <c:ext xmlns:c16="http://schemas.microsoft.com/office/drawing/2014/chart" uri="{C3380CC4-5D6E-409C-BE32-E72D297353CC}">
              <c16:uniqueId val="{00000001-3E9E-46BB-88F2-CD9BFB9A5076}"/>
            </c:ext>
          </c:extLst>
        </c:ser>
        <c:ser>
          <c:idx val="2"/>
          <c:order val="2"/>
          <c:tx>
            <c:strRef>
              <c:f>'With Schools'!$E$16</c:f>
              <c:strCache>
                <c:ptCount val="1"/>
                <c:pt idx="0">
                  <c:v>Science &amp; Health</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'With Schools'!$B$17:$B$25</c:f>
              <c:strCache>
                <c:ptCount val="9"/>
                <c:pt idx="0">
                  <c:v>Supportive Environment</c:v>
                </c:pt>
                <c:pt idx="1">
                  <c:v>Quality Interactions</c:v>
                </c:pt>
                <c:pt idx="2">
                  <c:v>Effective Teaching Practice</c:v>
                </c:pt>
                <c:pt idx="3">
                  <c:v>Student-Faculty Interaction</c:v>
                </c:pt>
                <c:pt idx="4">
                  <c:v>Collaborative Learning</c:v>
                </c:pt>
                <c:pt idx="5">
                  <c:v>Learning Strategies</c:v>
                </c:pt>
                <c:pt idx="6">
                  <c:v>Quantitative Reasoning</c:v>
                </c:pt>
                <c:pt idx="7">
                  <c:v>Reflective and Integrative Learning</c:v>
                </c:pt>
                <c:pt idx="8">
                  <c:v>Higher-Order Learning</c:v>
                </c:pt>
              </c:strCache>
            </c:strRef>
          </c:cat>
          <c:val>
            <c:numRef>
              <c:f>'With Schools'!$E$17:$E$25</c:f>
              <c:numCache>
                <c:formatCode>0</c:formatCode>
                <c:ptCount val="9"/>
                <c:pt idx="0">
                  <c:v>31.563304093567254</c:v>
                </c:pt>
                <c:pt idx="1">
                  <c:v>40.830015313935682</c:v>
                </c:pt>
                <c:pt idx="2">
                  <c:v>36.344525547445258</c:v>
                </c:pt>
                <c:pt idx="3">
                  <c:v>16.438953488372093</c:v>
                </c:pt>
                <c:pt idx="4">
                  <c:v>34.56366237482117</c:v>
                </c:pt>
                <c:pt idx="5">
                  <c:v>31.276011644832611</c:v>
                </c:pt>
                <c:pt idx="6">
                  <c:v>19.223107913669068</c:v>
                </c:pt>
                <c:pt idx="7">
                  <c:v>31.257563380281709</c:v>
                </c:pt>
                <c:pt idx="8">
                  <c:v>36.440298507462686</c:v>
                </c:pt>
              </c:numCache>
            </c:numRef>
          </c:val>
          <c:extLst>
            <c:ext xmlns:c16="http://schemas.microsoft.com/office/drawing/2014/chart" uri="{C3380CC4-5D6E-409C-BE32-E72D297353CC}">
              <c16:uniqueId val="{00000002-3E9E-46BB-88F2-CD9BFB9A5076}"/>
            </c:ext>
          </c:extLst>
        </c:ser>
        <c:dLbls>
          <c:dLblPos val="outEnd"/>
          <c:showLegendKey val="0"/>
          <c:showVal val="1"/>
          <c:showCatName val="0"/>
          <c:showSerName val="0"/>
          <c:showPercent val="0"/>
          <c:showBubbleSize val="0"/>
        </c:dLbls>
        <c:gapWidth val="219"/>
        <c:overlap val="-27"/>
        <c:axId val="210587024"/>
        <c:axId val="210587584"/>
        <c:extLst>
          <c:ext xmlns:c15="http://schemas.microsoft.com/office/drawing/2012/chart" uri="{02D57815-91ED-43cb-92C2-25804820EDAC}">
            <c15:filteredBarSeries>
              <c15:ser>
                <c:idx val="3"/>
                <c:order val="3"/>
                <c:tx>
                  <c:strRef>
                    <c:extLst>
                      <c:ext uri="{02D57815-91ED-43cb-92C2-25804820EDAC}">
                        <c15:formulaRef>
                          <c15:sqref>'With Schools'!$F$16</c15:sqref>
                        </c15:formulaRef>
                      </c:ext>
                    </c:extLst>
                    <c:strCache>
                      <c:ptCount val="1"/>
                      <c:pt idx="0">
                        <c:v>LLL</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'With Schools'!$B$17:$B$25</c15:sqref>
                        </c15:formulaRef>
                      </c:ext>
                    </c:extLst>
                    <c:strCache>
                      <c:ptCount val="9"/>
                      <c:pt idx="0">
                        <c:v>Supportive Environment</c:v>
                      </c:pt>
                      <c:pt idx="1">
                        <c:v>Quality Interactions</c:v>
                      </c:pt>
                      <c:pt idx="2">
                        <c:v>Effective Teaching Practice</c:v>
                      </c:pt>
                      <c:pt idx="3">
                        <c:v>Student-Faculty Interaction</c:v>
                      </c:pt>
                      <c:pt idx="4">
                        <c:v>Collaborative Learning</c:v>
                      </c:pt>
                      <c:pt idx="5">
                        <c:v>Learning Strategies</c:v>
                      </c:pt>
                      <c:pt idx="6">
                        <c:v>Quantitative Reasoning</c:v>
                      </c:pt>
                      <c:pt idx="7">
                        <c:v>Reflective and Integrative Learning</c:v>
                      </c:pt>
                      <c:pt idx="8">
                        <c:v>Higher-Order Learning</c:v>
                      </c:pt>
                    </c:strCache>
                  </c:strRef>
                </c:cat>
                <c:val>
                  <c:numRef>
                    <c:extLst>
                      <c:ext uri="{02D57815-91ED-43cb-92C2-25804820EDAC}">
                        <c15:formulaRef>
                          <c15:sqref>'With Schools'!$F$17:$F$25</c15:sqref>
                        </c15:formulaRef>
                      </c:ext>
                    </c:extLst>
                    <c:numCache>
                      <c:formatCode>0</c:formatCode>
                      <c:ptCount val="9"/>
                      <c:pt idx="0">
                        <c:v>25.808000000000003</c:v>
                      </c:pt>
                      <c:pt idx="1">
                        <c:v>41.842105263157897</c:v>
                      </c:pt>
                      <c:pt idx="2">
                        <c:v>37.02469135802469</c:v>
                      </c:pt>
                      <c:pt idx="3">
                        <c:v>11.5625</c:v>
                      </c:pt>
                      <c:pt idx="4">
                        <c:v>30</c:v>
                      </c:pt>
                      <c:pt idx="5">
                        <c:v>32.333375000000004</c:v>
                      </c:pt>
                      <c:pt idx="6">
                        <c:v>14.937215189873417</c:v>
                      </c:pt>
                      <c:pt idx="7">
                        <c:v>33.356219512195132</c:v>
                      </c:pt>
                      <c:pt idx="8">
                        <c:v>35.987654320987652</c:v>
                      </c:pt>
                    </c:numCache>
                  </c:numRef>
                </c:val>
                <c:extLst>
                  <c:ext xmlns:c16="http://schemas.microsoft.com/office/drawing/2014/chart" uri="{C3380CC4-5D6E-409C-BE32-E72D297353CC}">
                    <c16:uniqueId val="{00000003-3E9E-46BB-88F2-CD9BFB9A5076}"/>
                  </c:ext>
                </c:extLst>
              </c15:ser>
            </c15:filteredBarSeries>
          </c:ext>
        </c:extLst>
      </c:barChart>
      <c:catAx>
        <c:axId val="210587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0587584"/>
        <c:crosses val="autoZero"/>
        <c:auto val="1"/>
        <c:lblAlgn val="ctr"/>
        <c:lblOffset val="100"/>
        <c:noMultiLvlLbl val="0"/>
      </c:catAx>
      <c:valAx>
        <c:axId val="21058758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058702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97FF87-5E12-1A4E-9F1D-37CF45A06748}" type="doc">
      <dgm:prSet loTypeId="urn:microsoft.com/office/officeart/2005/8/layout/gear1" loCatId="" qsTypeId="urn:microsoft.com/office/officeart/2005/8/quickstyle/simple1" qsCatId="simple" csTypeId="urn:microsoft.com/office/officeart/2005/8/colors/accent1_2" csCatId="accent1" phldr="1"/>
      <dgm:spPr/>
      <dgm:t>
        <a:bodyPr/>
        <a:lstStyle/>
        <a:p>
          <a:endParaRPr lang="en-US"/>
        </a:p>
      </dgm:t>
    </dgm:pt>
    <dgm:pt modelId="{407D34CF-080D-A544-BD17-F4B20D2AB6F9}">
      <dgm:prSet custT="1"/>
      <dgm:spPr>
        <a:solidFill>
          <a:schemeClr val="accent1">
            <a:lumMod val="50000"/>
          </a:schemeClr>
        </a:solidFill>
      </dgm:spPr>
      <dgm:t>
        <a:bodyPr/>
        <a:lstStyle/>
        <a:p>
          <a:pPr rtl="0"/>
          <a:endParaRPr lang="en-IE" sz="2400" dirty="0" smtClean="0"/>
        </a:p>
        <a:p>
          <a:pPr rtl="0"/>
          <a:endParaRPr lang="en-IE" sz="2400" dirty="0" smtClean="0"/>
        </a:p>
        <a:p>
          <a:pPr rtl="0"/>
          <a:r>
            <a:rPr lang="en-IE" sz="2400" dirty="0" smtClean="0"/>
            <a:t>How would you evaluate your entire educational experience?</a:t>
          </a:r>
        </a:p>
        <a:p>
          <a:pPr rtl="0"/>
          <a:r>
            <a:rPr lang="en-IE" sz="6500" dirty="0" smtClean="0"/>
            <a:t> </a:t>
          </a:r>
          <a:endParaRPr lang="en-IE" sz="6500" dirty="0"/>
        </a:p>
      </dgm:t>
    </dgm:pt>
    <dgm:pt modelId="{B7D947EE-FBE4-F949-ABB2-639E33AB4E16}" type="parTrans" cxnId="{D0698F18-2A98-AB4D-A1EC-D1C70BFE4144}">
      <dgm:prSet/>
      <dgm:spPr/>
      <dgm:t>
        <a:bodyPr/>
        <a:lstStyle/>
        <a:p>
          <a:endParaRPr lang="en-US"/>
        </a:p>
      </dgm:t>
    </dgm:pt>
    <dgm:pt modelId="{9837E1B6-0071-3049-9E09-751E7EBFFF0C}" type="sibTrans" cxnId="{D0698F18-2A98-AB4D-A1EC-D1C70BFE4144}">
      <dgm:prSet/>
      <dgm:spPr/>
      <dgm:t>
        <a:bodyPr/>
        <a:lstStyle/>
        <a:p>
          <a:endParaRPr lang="en-US"/>
        </a:p>
      </dgm:t>
    </dgm:pt>
    <dgm:pt modelId="{BF8F60F2-4125-B94B-8A29-D476E4F77883}">
      <dgm:prSet custT="1"/>
      <dgm:spPr/>
      <dgm:t>
        <a:bodyPr/>
        <a:lstStyle/>
        <a:p>
          <a:pPr rtl="0"/>
          <a:r>
            <a:rPr lang="en-IE" sz="2000" dirty="0" smtClean="0"/>
            <a:t>87% of AIT students rated their entire educational experience as good or excellent</a:t>
          </a:r>
          <a:endParaRPr lang="en-IE" sz="2000" dirty="0"/>
        </a:p>
      </dgm:t>
    </dgm:pt>
    <dgm:pt modelId="{872FAF6B-3A2D-C444-B255-6CBFA7BCD5C1}" type="parTrans" cxnId="{AD7A4820-1E5D-9347-B614-4B8841C88C30}">
      <dgm:prSet/>
      <dgm:spPr/>
      <dgm:t>
        <a:bodyPr/>
        <a:lstStyle/>
        <a:p>
          <a:endParaRPr lang="en-US"/>
        </a:p>
      </dgm:t>
    </dgm:pt>
    <dgm:pt modelId="{05C1EAFC-D3D1-F145-B6A7-00807484A65F}" type="sibTrans" cxnId="{AD7A4820-1E5D-9347-B614-4B8841C88C30}">
      <dgm:prSet/>
      <dgm:spPr/>
      <dgm:t>
        <a:bodyPr/>
        <a:lstStyle/>
        <a:p>
          <a:endParaRPr lang="en-US"/>
        </a:p>
      </dgm:t>
    </dgm:pt>
    <dgm:pt modelId="{077C1991-6F35-5F49-BDDE-3947EDEF720D}" type="pres">
      <dgm:prSet presAssocID="{7797FF87-5E12-1A4E-9F1D-37CF45A06748}" presName="composite" presStyleCnt="0">
        <dgm:presLayoutVars>
          <dgm:chMax val="3"/>
          <dgm:animLvl val="lvl"/>
          <dgm:resizeHandles val="exact"/>
        </dgm:presLayoutVars>
      </dgm:prSet>
      <dgm:spPr/>
      <dgm:t>
        <a:bodyPr/>
        <a:lstStyle/>
        <a:p>
          <a:endParaRPr lang="en-US"/>
        </a:p>
      </dgm:t>
    </dgm:pt>
    <dgm:pt modelId="{D52B2084-972D-CF4D-8BD0-C76D1E0F1C20}" type="pres">
      <dgm:prSet presAssocID="{407D34CF-080D-A544-BD17-F4B20D2AB6F9}" presName="gear1" presStyleLbl="node1" presStyleIdx="0" presStyleCnt="1" custScaleX="160351" custScaleY="160761" custLinFactNeighborX="28676" custLinFactNeighborY="-10529">
        <dgm:presLayoutVars>
          <dgm:chMax val="1"/>
          <dgm:bulletEnabled val="1"/>
        </dgm:presLayoutVars>
      </dgm:prSet>
      <dgm:spPr/>
      <dgm:t>
        <a:bodyPr/>
        <a:lstStyle/>
        <a:p>
          <a:endParaRPr lang="en-US"/>
        </a:p>
      </dgm:t>
    </dgm:pt>
    <dgm:pt modelId="{85C9769E-88AC-F44D-B85A-A8A97092E887}" type="pres">
      <dgm:prSet presAssocID="{407D34CF-080D-A544-BD17-F4B20D2AB6F9}" presName="gear1srcNode" presStyleLbl="node1" presStyleIdx="0" presStyleCnt="1"/>
      <dgm:spPr/>
      <dgm:t>
        <a:bodyPr/>
        <a:lstStyle/>
        <a:p>
          <a:endParaRPr lang="en-US"/>
        </a:p>
      </dgm:t>
    </dgm:pt>
    <dgm:pt modelId="{AE46B0F5-0CB2-E944-A61B-BDE319289553}" type="pres">
      <dgm:prSet presAssocID="{407D34CF-080D-A544-BD17-F4B20D2AB6F9}" presName="gear1dstNode" presStyleLbl="node1" presStyleIdx="0" presStyleCnt="1"/>
      <dgm:spPr/>
      <dgm:t>
        <a:bodyPr/>
        <a:lstStyle/>
        <a:p>
          <a:endParaRPr lang="en-US"/>
        </a:p>
      </dgm:t>
    </dgm:pt>
    <dgm:pt modelId="{AE561665-C18D-8C42-9633-1FDC42BF4FA1}" type="pres">
      <dgm:prSet presAssocID="{407D34CF-080D-A544-BD17-F4B20D2AB6F9}" presName="gear1ch" presStyleLbl="fgAcc1" presStyleIdx="0" presStyleCnt="1" custScaleX="245445" custScaleY="152185" custLinFactNeighborX="-89602" custLinFactNeighborY="59383">
        <dgm:presLayoutVars>
          <dgm:chMax val="0"/>
          <dgm:bulletEnabled val="1"/>
        </dgm:presLayoutVars>
      </dgm:prSet>
      <dgm:spPr/>
      <dgm:t>
        <a:bodyPr/>
        <a:lstStyle/>
        <a:p>
          <a:endParaRPr lang="en-US"/>
        </a:p>
      </dgm:t>
    </dgm:pt>
    <dgm:pt modelId="{10616D7C-1620-7D4A-AA0B-A850239436AE}" type="pres">
      <dgm:prSet presAssocID="{9837E1B6-0071-3049-9E09-751E7EBFFF0C}" presName="connector1" presStyleLbl="sibTrans2D1" presStyleIdx="0" presStyleCnt="1" custLinFactNeighborX="12470" custLinFactNeighborY="-5151"/>
      <dgm:spPr/>
      <dgm:t>
        <a:bodyPr/>
        <a:lstStyle/>
        <a:p>
          <a:endParaRPr lang="en-US"/>
        </a:p>
      </dgm:t>
    </dgm:pt>
  </dgm:ptLst>
  <dgm:cxnLst>
    <dgm:cxn modelId="{D0698F18-2A98-AB4D-A1EC-D1C70BFE4144}" srcId="{7797FF87-5E12-1A4E-9F1D-37CF45A06748}" destId="{407D34CF-080D-A544-BD17-F4B20D2AB6F9}" srcOrd="0" destOrd="0" parTransId="{B7D947EE-FBE4-F949-ABB2-639E33AB4E16}" sibTransId="{9837E1B6-0071-3049-9E09-751E7EBFFF0C}"/>
    <dgm:cxn modelId="{AD7A4820-1E5D-9347-B614-4B8841C88C30}" srcId="{407D34CF-080D-A544-BD17-F4B20D2AB6F9}" destId="{BF8F60F2-4125-B94B-8A29-D476E4F77883}" srcOrd="0" destOrd="0" parTransId="{872FAF6B-3A2D-C444-B255-6CBFA7BCD5C1}" sibTransId="{05C1EAFC-D3D1-F145-B6A7-00807484A65F}"/>
    <dgm:cxn modelId="{FAAA781B-5F85-4D9B-8538-564B9CEAA3BA}" type="presOf" srcId="{407D34CF-080D-A544-BD17-F4B20D2AB6F9}" destId="{AE46B0F5-0CB2-E944-A61B-BDE319289553}" srcOrd="2" destOrd="0" presId="urn:microsoft.com/office/officeart/2005/8/layout/gear1"/>
    <dgm:cxn modelId="{8CD1B2B9-1085-41BD-84F6-BC5E2350BD24}" type="presOf" srcId="{9837E1B6-0071-3049-9E09-751E7EBFFF0C}" destId="{10616D7C-1620-7D4A-AA0B-A850239436AE}" srcOrd="0" destOrd="0" presId="urn:microsoft.com/office/officeart/2005/8/layout/gear1"/>
    <dgm:cxn modelId="{06D08076-5245-4013-A189-A33C244B8673}" type="presOf" srcId="{7797FF87-5E12-1A4E-9F1D-37CF45A06748}" destId="{077C1991-6F35-5F49-BDDE-3947EDEF720D}" srcOrd="0" destOrd="0" presId="urn:microsoft.com/office/officeart/2005/8/layout/gear1"/>
    <dgm:cxn modelId="{FDD303C8-AD85-4377-B497-D17099FD45FD}" type="presOf" srcId="{BF8F60F2-4125-B94B-8A29-D476E4F77883}" destId="{AE561665-C18D-8C42-9633-1FDC42BF4FA1}" srcOrd="0" destOrd="0" presId="urn:microsoft.com/office/officeart/2005/8/layout/gear1"/>
    <dgm:cxn modelId="{AB697292-898F-48C2-A7EF-B72D07BFD607}" type="presOf" srcId="{407D34CF-080D-A544-BD17-F4B20D2AB6F9}" destId="{85C9769E-88AC-F44D-B85A-A8A97092E887}" srcOrd="1" destOrd="0" presId="urn:microsoft.com/office/officeart/2005/8/layout/gear1"/>
    <dgm:cxn modelId="{A427BF5C-861C-4F7E-BE0F-5BBEA9488042}" type="presOf" srcId="{407D34CF-080D-A544-BD17-F4B20D2AB6F9}" destId="{D52B2084-972D-CF4D-8BD0-C76D1E0F1C20}" srcOrd="0" destOrd="0" presId="urn:microsoft.com/office/officeart/2005/8/layout/gear1"/>
    <dgm:cxn modelId="{DF8B77C0-EC92-4A4F-86A3-DCBC6F11E8B0}" type="presParOf" srcId="{077C1991-6F35-5F49-BDDE-3947EDEF720D}" destId="{D52B2084-972D-CF4D-8BD0-C76D1E0F1C20}" srcOrd="0" destOrd="0" presId="urn:microsoft.com/office/officeart/2005/8/layout/gear1"/>
    <dgm:cxn modelId="{0E824896-6335-4DAD-9F9F-78F51D0A5A39}" type="presParOf" srcId="{077C1991-6F35-5F49-BDDE-3947EDEF720D}" destId="{85C9769E-88AC-F44D-B85A-A8A97092E887}" srcOrd="1" destOrd="0" presId="urn:microsoft.com/office/officeart/2005/8/layout/gear1"/>
    <dgm:cxn modelId="{86D982B2-DAF5-4198-8F0C-BAEBB53EDA3F}" type="presParOf" srcId="{077C1991-6F35-5F49-BDDE-3947EDEF720D}" destId="{AE46B0F5-0CB2-E944-A61B-BDE319289553}" srcOrd="2" destOrd="0" presId="urn:microsoft.com/office/officeart/2005/8/layout/gear1"/>
    <dgm:cxn modelId="{F497F145-42B2-4CD0-9787-E160C9660E6E}" type="presParOf" srcId="{077C1991-6F35-5F49-BDDE-3947EDEF720D}" destId="{AE561665-C18D-8C42-9633-1FDC42BF4FA1}" srcOrd="3" destOrd="0" presId="urn:microsoft.com/office/officeart/2005/8/layout/gear1"/>
    <dgm:cxn modelId="{0E8FB897-AD38-4090-853F-C0F8315EE738}" type="presParOf" srcId="{077C1991-6F35-5F49-BDDE-3947EDEF720D}" destId="{10616D7C-1620-7D4A-AA0B-A850239436AE}" srcOrd="4"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97FF87-5E12-1A4E-9F1D-37CF45A06748}" type="doc">
      <dgm:prSet loTypeId="urn:microsoft.com/office/officeart/2005/8/layout/gear1" loCatId="" qsTypeId="urn:microsoft.com/office/officeart/2005/8/quickstyle/simple1" qsCatId="simple" csTypeId="urn:microsoft.com/office/officeart/2005/8/colors/accent1_2" csCatId="accent1" phldr="1"/>
      <dgm:spPr/>
      <dgm:t>
        <a:bodyPr/>
        <a:lstStyle/>
        <a:p>
          <a:endParaRPr lang="en-US"/>
        </a:p>
      </dgm:t>
    </dgm:pt>
    <dgm:pt modelId="{407D34CF-080D-A544-BD17-F4B20D2AB6F9}">
      <dgm:prSet custT="1"/>
      <dgm:spPr>
        <a:solidFill>
          <a:schemeClr val="accent1">
            <a:lumMod val="50000"/>
          </a:schemeClr>
        </a:solidFill>
      </dgm:spPr>
      <dgm:t>
        <a:bodyPr/>
        <a:lstStyle/>
        <a:p>
          <a:pPr rtl="0"/>
          <a:endParaRPr lang="en-IE" sz="2400" dirty="0" smtClean="0"/>
        </a:p>
        <a:p>
          <a:pPr rtl="0"/>
          <a:endParaRPr lang="en-IE" sz="2400" dirty="0" smtClean="0"/>
        </a:p>
        <a:p>
          <a:pPr rtl="0"/>
          <a:r>
            <a:rPr lang="en-IE" sz="2400" dirty="0" smtClean="0"/>
            <a:t>If you could start all over again would you go to the same </a:t>
          </a:r>
          <a:r>
            <a:rPr lang="en-IE" sz="2400" dirty="0" err="1" smtClean="0"/>
            <a:t>instituion</a:t>
          </a:r>
          <a:r>
            <a:rPr lang="en-IE" sz="2400" dirty="0" smtClean="0"/>
            <a:t>?</a:t>
          </a:r>
        </a:p>
        <a:p>
          <a:pPr rtl="0"/>
          <a:r>
            <a:rPr lang="en-IE" sz="6500" dirty="0" smtClean="0"/>
            <a:t> </a:t>
          </a:r>
          <a:endParaRPr lang="en-IE" sz="6500" dirty="0"/>
        </a:p>
      </dgm:t>
    </dgm:pt>
    <dgm:pt modelId="{B7D947EE-FBE4-F949-ABB2-639E33AB4E16}" type="parTrans" cxnId="{D0698F18-2A98-AB4D-A1EC-D1C70BFE4144}">
      <dgm:prSet/>
      <dgm:spPr/>
      <dgm:t>
        <a:bodyPr/>
        <a:lstStyle/>
        <a:p>
          <a:endParaRPr lang="en-US"/>
        </a:p>
      </dgm:t>
    </dgm:pt>
    <dgm:pt modelId="{9837E1B6-0071-3049-9E09-751E7EBFFF0C}" type="sibTrans" cxnId="{D0698F18-2A98-AB4D-A1EC-D1C70BFE4144}">
      <dgm:prSet/>
      <dgm:spPr/>
      <dgm:t>
        <a:bodyPr/>
        <a:lstStyle/>
        <a:p>
          <a:endParaRPr lang="en-US"/>
        </a:p>
      </dgm:t>
    </dgm:pt>
    <dgm:pt modelId="{BF8F60F2-4125-B94B-8A29-D476E4F77883}">
      <dgm:prSet custT="1"/>
      <dgm:spPr/>
      <dgm:t>
        <a:bodyPr/>
        <a:lstStyle/>
        <a:p>
          <a:pPr rtl="0"/>
          <a:r>
            <a:rPr lang="en-IE" sz="2000" dirty="0" smtClean="0"/>
            <a:t>83% of AIT stated Probably or Definitely Yes when asked would they start over again at the same HEI</a:t>
          </a:r>
          <a:endParaRPr lang="en-IE" sz="2000" dirty="0"/>
        </a:p>
      </dgm:t>
    </dgm:pt>
    <dgm:pt modelId="{872FAF6B-3A2D-C444-B255-6CBFA7BCD5C1}" type="parTrans" cxnId="{AD7A4820-1E5D-9347-B614-4B8841C88C30}">
      <dgm:prSet/>
      <dgm:spPr/>
      <dgm:t>
        <a:bodyPr/>
        <a:lstStyle/>
        <a:p>
          <a:endParaRPr lang="en-US"/>
        </a:p>
      </dgm:t>
    </dgm:pt>
    <dgm:pt modelId="{05C1EAFC-D3D1-F145-B6A7-00807484A65F}" type="sibTrans" cxnId="{AD7A4820-1E5D-9347-B614-4B8841C88C30}">
      <dgm:prSet/>
      <dgm:spPr/>
      <dgm:t>
        <a:bodyPr/>
        <a:lstStyle/>
        <a:p>
          <a:endParaRPr lang="en-US"/>
        </a:p>
      </dgm:t>
    </dgm:pt>
    <dgm:pt modelId="{077C1991-6F35-5F49-BDDE-3947EDEF720D}" type="pres">
      <dgm:prSet presAssocID="{7797FF87-5E12-1A4E-9F1D-37CF45A06748}" presName="composite" presStyleCnt="0">
        <dgm:presLayoutVars>
          <dgm:chMax val="3"/>
          <dgm:animLvl val="lvl"/>
          <dgm:resizeHandles val="exact"/>
        </dgm:presLayoutVars>
      </dgm:prSet>
      <dgm:spPr/>
      <dgm:t>
        <a:bodyPr/>
        <a:lstStyle/>
        <a:p>
          <a:endParaRPr lang="en-US"/>
        </a:p>
      </dgm:t>
    </dgm:pt>
    <dgm:pt modelId="{D52B2084-972D-CF4D-8BD0-C76D1E0F1C20}" type="pres">
      <dgm:prSet presAssocID="{407D34CF-080D-A544-BD17-F4B20D2AB6F9}" presName="gear1" presStyleLbl="node1" presStyleIdx="0" presStyleCnt="1" custScaleX="160351" custScaleY="160761" custLinFactNeighborX="28676" custLinFactNeighborY="-10529">
        <dgm:presLayoutVars>
          <dgm:chMax val="1"/>
          <dgm:bulletEnabled val="1"/>
        </dgm:presLayoutVars>
      </dgm:prSet>
      <dgm:spPr/>
      <dgm:t>
        <a:bodyPr/>
        <a:lstStyle/>
        <a:p>
          <a:endParaRPr lang="en-US"/>
        </a:p>
      </dgm:t>
    </dgm:pt>
    <dgm:pt modelId="{85C9769E-88AC-F44D-B85A-A8A97092E887}" type="pres">
      <dgm:prSet presAssocID="{407D34CF-080D-A544-BD17-F4B20D2AB6F9}" presName="gear1srcNode" presStyleLbl="node1" presStyleIdx="0" presStyleCnt="1"/>
      <dgm:spPr/>
      <dgm:t>
        <a:bodyPr/>
        <a:lstStyle/>
        <a:p>
          <a:endParaRPr lang="en-US"/>
        </a:p>
      </dgm:t>
    </dgm:pt>
    <dgm:pt modelId="{AE46B0F5-0CB2-E944-A61B-BDE319289553}" type="pres">
      <dgm:prSet presAssocID="{407D34CF-080D-A544-BD17-F4B20D2AB6F9}" presName="gear1dstNode" presStyleLbl="node1" presStyleIdx="0" presStyleCnt="1"/>
      <dgm:spPr/>
      <dgm:t>
        <a:bodyPr/>
        <a:lstStyle/>
        <a:p>
          <a:endParaRPr lang="en-US"/>
        </a:p>
      </dgm:t>
    </dgm:pt>
    <dgm:pt modelId="{AE561665-C18D-8C42-9633-1FDC42BF4FA1}" type="pres">
      <dgm:prSet presAssocID="{407D34CF-080D-A544-BD17-F4B20D2AB6F9}" presName="gear1ch" presStyleLbl="fgAcc1" presStyleIdx="0" presStyleCnt="1" custScaleX="245445" custScaleY="152185" custLinFactNeighborX="-89602" custLinFactNeighborY="59383">
        <dgm:presLayoutVars>
          <dgm:chMax val="0"/>
          <dgm:bulletEnabled val="1"/>
        </dgm:presLayoutVars>
      </dgm:prSet>
      <dgm:spPr/>
      <dgm:t>
        <a:bodyPr/>
        <a:lstStyle/>
        <a:p>
          <a:endParaRPr lang="en-US"/>
        </a:p>
      </dgm:t>
    </dgm:pt>
    <dgm:pt modelId="{10616D7C-1620-7D4A-AA0B-A850239436AE}" type="pres">
      <dgm:prSet presAssocID="{9837E1B6-0071-3049-9E09-751E7EBFFF0C}" presName="connector1" presStyleLbl="sibTrans2D1" presStyleIdx="0" presStyleCnt="1" custLinFactNeighborX="12470" custLinFactNeighborY="-5151"/>
      <dgm:spPr/>
      <dgm:t>
        <a:bodyPr/>
        <a:lstStyle/>
        <a:p>
          <a:endParaRPr lang="en-US"/>
        </a:p>
      </dgm:t>
    </dgm:pt>
  </dgm:ptLst>
  <dgm:cxnLst>
    <dgm:cxn modelId="{D0698F18-2A98-AB4D-A1EC-D1C70BFE4144}" srcId="{7797FF87-5E12-1A4E-9F1D-37CF45A06748}" destId="{407D34CF-080D-A544-BD17-F4B20D2AB6F9}" srcOrd="0" destOrd="0" parTransId="{B7D947EE-FBE4-F949-ABB2-639E33AB4E16}" sibTransId="{9837E1B6-0071-3049-9E09-751E7EBFFF0C}"/>
    <dgm:cxn modelId="{AD7A4820-1E5D-9347-B614-4B8841C88C30}" srcId="{407D34CF-080D-A544-BD17-F4B20D2AB6F9}" destId="{BF8F60F2-4125-B94B-8A29-D476E4F77883}" srcOrd="0" destOrd="0" parTransId="{872FAF6B-3A2D-C444-B255-6CBFA7BCD5C1}" sibTransId="{05C1EAFC-D3D1-F145-B6A7-00807484A65F}"/>
    <dgm:cxn modelId="{FAAA781B-5F85-4D9B-8538-564B9CEAA3BA}" type="presOf" srcId="{407D34CF-080D-A544-BD17-F4B20D2AB6F9}" destId="{AE46B0F5-0CB2-E944-A61B-BDE319289553}" srcOrd="2" destOrd="0" presId="urn:microsoft.com/office/officeart/2005/8/layout/gear1"/>
    <dgm:cxn modelId="{8CD1B2B9-1085-41BD-84F6-BC5E2350BD24}" type="presOf" srcId="{9837E1B6-0071-3049-9E09-751E7EBFFF0C}" destId="{10616D7C-1620-7D4A-AA0B-A850239436AE}" srcOrd="0" destOrd="0" presId="urn:microsoft.com/office/officeart/2005/8/layout/gear1"/>
    <dgm:cxn modelId="{06D08076-5245-4013-A189-A33C244B8673}" type="presOf" srcId="{7797FF87-5E12-1A4E-9F1D-37CF45A06748}" destId="{077C1991-6F35-5F49-BDDE-3947EDEF720D}" srcOrd="0" destOrd="0" presId="urn:microsoft.com/office/officeart/2005/8/layout/gear1"/>
    <dgm:cxn modelId="{FDD303C8-AD85-4377-B497-D17099FD45FD}" type="presOf" srcId="{BF8F60F2-4125-B94B-8A29-D476E4F77883}" destId="{AE561665-C18D-8C42-9633-1FDC42BF4FA1}" srcOrd="0" destOrd="0" presId="urn:microsoft.com/office/officeart/2005/8/layout/gear1"/>
    <dgm:cxn modelId="{AB697292-898F-48C2-A7EF-B72D07BFD607}" type="presOf" srcId="{407D34CF-080D-A544-BD17-F4B20D2AB6F9}" destId="{85C9769E-88AC-F44D-B85A-A8A97092E887}" srcOrd="1" destOrd="0" presId="urn:microsoft.com/office/officeart/2005/8/layout/gear1"/>
    <dgm:cxn modelId="{A427BF5C-861C-4F7E-BE0F-5BBEA9488042}" type="presOf" srcId="{407D34CF-080D-A544-BD17-F4B20D2AB6F9}" destId="{D52B2084-972D-CF4D-8BD0-C76D1E0F1C20}" srcOrd="0" destOrd="0" presId="urn:microsoft.com/office/officeart/2005/8/layout/gear1"/>
    <dgm:cxn modelId="{DF8B77C0-EC92-4A4F-86A3-DCBC6F11E8B0}" type="presParOf" srcId="{077C1991-6F35-5F49-BDDE-3947EDEF720D}" destId="{D52B2084-972D-CF4D-8BD0-C76D1E0F1C20}" srcOrd="0" destOrd="0" presId="urn:microsoft.com/office/officeart/2005/8/layout/gear1"/>
    <dgm:cxn modelId="{0E824896-6335-4DAD-9F9F-78F51D0A5A39}" type="presParOf" srcId="{077C1991-6F35-5F49-BDDE-3947EDEF720D}" destId="{85C9769E-88AC-F44D-B85A-A8A97092E887}" srcOrd="1" destOrd="0" presId="urn:microsoft.com/office/officeart/2005/8/layout/gear1"/>
    <dgm:cxn modelId="{86D982B2-DAF5-4198-8F0C-BAEBB53EDA3F}" type="presParOf" srcId="{077C1991-6F35-5F49-BDDE-3947EDEF720D}" destId="{AE46B0F5-0CB2-E944-A61B-BDE319289553}" srcOrd="2" destOrd="0" presId="urn:microsoft.com/office/officeart/2005/8/layout/gear1"/>
    <dgm:cxn modelId="{F497F145-42B2-4CD0-9787-E160C9660E6E}" type="presParOf" srcId="{077C1991-6F35-5F49-BDDE-3947EDEF720D}" destId="{AE561665-C18D-8C42-9633-1FDC42BF4FA1}" srcOrd="3" destOrd="0" presId="urn:microsoft.com/office/officeart/2005/8/layout/gear1"/>
    <dgm:cxn modelId="{0E8FB897-AD38-4090-853F-C0F8315EE738}" type="presParOf" srcId="{077C1991-6F35-5F49-BDDE-3947EDEF720D}" destId="{10616D7C-1620-7D4A-AA0B-A850239436AE}" srcOrd="4"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2B2084-972D-CF4D-8BD0-C76D1E0F1C20}">
      <dsp:nvSpPr>
        <dsp:cNvPr id="0" name=""/>
        <dsp:cNvSpPr/>
      </dsp:nvSpPr>
      <dsp:spPr>
        <a:xfrm>
          <a:off x="3146400" y="0"/>
          <a:ext cx="3991584" cy="4001790"/>
        </a:xfrm>
        <a:prstGeom prst="gear9">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0">
            <a:lnSpc>
              <a:spcPct val="90000"/>
            </a:lnSpc>
            <a:spcBef>
              <a:spcPct val="0"/>
            </a:spcBef>
            <a:spcAft>
              <a:spcPct val="35000"/>
            </a:spcAft>
          </a:pPr>
          <a:endParaRPr lang="en-IE" sz="2400" kern="1200" dirty="0" smtClean="0"/>
        </a:p>
        <a:p>
          <a:pPr lvl="0" algn="ctr" defTabSz="1066800" rtl="0">
            <a:lnSpc>
              <a:spcPct val="90000"/>
            </a:lnSpc>
            <a:spcBef>
              <a:spcPct val="0"/>
            </a:spcBef>
            <a:spcAft>
              <a:spcPct val="35000"/>
            </a:spcAft>
          </a:pPr>
          <a:endParaRPr lang="en-IE" sz="2400" kern="1200" dirty="0" smtClean="0"/>
        </a:p>
        <a:p>
          <a:pPr lvl="0" algn="ctr" defTabSz="1066800" rtl="0">
            <a:lnSpc>
              <a:spcPct val="90000"/>
            </a:lnSpc>
            <a:spcBef>
              <a:spcPct val="0"/>
            </a:spcBef>
            <a:spcAft>
              <a:spcPct val="35000"/>
            </a:spcAft>
          </a:pPr>
          <a:r>
            <a:rPr lang="en-IE" sz="2400" kern="1200" dirty="0" smtClean="0"/>
            <a:t>How would you evaluate your entire educational experience?</a:t>
          </a:r>
        </a:p>
        <a:p>
          <a:pPr lvl="0" algn="ctr" defTabSz="1066800" rtl="0">
            <a:lnSpc>
              <a:spcPct val="90000"/>
            </a:lnSpc>
            <a:spcBef>
              <a:spcPct val="0"/>
            </a:spcBef>
            <a:spcAft>
              <a:spcPct val="35000"/>
            </a:spcAft>
          </a:pPr>
          <a:r>
            <a:rPr lang="en-IE" sz="6500" kern="1200" dirty="0" smtClean="0"/>
            <a:t> </a:t>
          </a:r>
          <a:endParaRPr lang="en-IE" sz="6500" kern="1200" dirty="0"/>
        </a:p>
      </dsp:txBody>
      <dsp:txXfrm>
        <a:off x="3948886" y="936722"/>
        <a:ext cx="2386612" cy="2058314"/>
      </dsp:txXfrm>
    </dsp:sp>
    <dsp:sp modelId="{AE561665-C18D-8C42-9633-1FDC42BF4FA1}">
      <dsp:nvSpPr>
        <dsp:cNvPr id="0" name=""/>
        <dsp:cNvSpPr/>
      </dsp:nvSpPr>
      <dsp:spPr>
        <a:xfrm>
          <a:off x="386067" y="2873579"/>
          <a:ext cx="3888062" cy="144644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l" defTabSz="889000" rtl="0">
            <a:lnSpc>
              <a:spcPct val="90000"/>
            </a:lnSpc>
            <a:spcBef>
              <a:spcPct val="0"/>
            </a:spcBef>
            <a:spcAft>
              <a:spcPct val="15000"/>
            </a:spcAft>
            <a:buChar char="••"/>
          </a:pPr>
          <a:r>
            <a:rPr lang="en-IE" sz="2000" kern="1200" dirty="0" smtClean="0"/>
            <a:t>87% of AIT students rated their entire educational experience as good or excellent</a:t>
          </a:r>
          <a:endParaRPr lang="en-IE" sz="2000" kern="1200" dirty="0"/>
        </a:p>
      </dsp:txBody>
      <dsp:txXfrm>
        <a:off x="428432" y="2915944"/>
        <a:ext cx="3803332" cy="1361715"/>
      </dsp:txXfrm>
    </dsp:sp>
    <dsp:sp modelId="{10616D7C-1620-7D4A-AA0B-A850239436AE}">
      <dsp:nvSpPr>
        <dsp:cNvPr id="0" name=""/>
        <dsp:cNvSpPr/>
      </dsp:nvSpPr>
      <dsp:spPr>
        <a:xfrm>
          <a:off x="3689887" y="431627"/>
          <a:ext cx="3061813" cy="3061813"/>
        </a:xfrm>
        <a:prstGeom prst="circularArrow">
          <a:avLst>
            <a:gd name="adj1" fmla="val 4878"/>
            <a:gd name="adj2" fmla="val 312630"/>
            <a:gd name="adj3" fmla="val 3167409"/>
            <a:gd name="adj4" fmla="val 15187974"/>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2B2084-972D-CF4D-8BD0-C76D1E0F1C20}">
      <dsp:nvSpPr>
        <dsp:cNvPr id="0" name=""/>
        <dsp:cNvSpPr/>
      </dsp:nvSpPr>
      <dsp:spPr>
        <a:xfrm>
          <a:off x="3146400" y="0"/>
          <a:ext cx="3991584" cy="4001790"/>
        </a:xfrm>
        <a:prstGeom prst="gear9">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0">
            <a:lnSpc>
              <a:spcPct val="90000"/>
            </a:lnSpc>
            <a:spcBef>
              <a:spcPct val="0"/>
            </a:spcBef>
            <a:spcAft>
              <a:spcPct val="35000"/>
            </a:spcAft>
          </a:pPr>
          <a:endParaRPr lang="en-IE" sz="2400" kern="1200" dirty="0" smtClean="0"/>
        </a:p>
        <a:p>
          <a:pPr lvl="0" algn="ctr" defTabSz="1066800" rtl="0">
            <a:lnSpc>
              <a:spcPct val="90000"/>
            </a:lnSpc>
            <a:spcBef>
              <a:spcPct val="0"/>
            </a:spcBef>
            <a:spcAft>
              <a:spcPct val="35000"/>
            </a:spcAft>
          </a:pPr>
          <a:endParaRPr lang="en-IE" sz="2400" kern="1200" dirty="0" smtClean="0"/>
        </a:p>
        <a:p>
          <a:pPr lvl="0" algn="ctr" defTabSz="1066800" rtl="0">
            <a:lnSpc>
              <a:spcPct val="90000"/>
            </a:lnSpc>
            <a:spcBef>
              <a:spcPct val="0"/>
            </a:spcBef>
            <a:spcAft>
              <a:spcPct val="35000"/>
            </a:spcAft>
          </a:pPr>
          <a:r>
            <a:rPr lang="en-IE" sz="2400" kern="1200" dirty="0" smtClean="0"/>
            <a:t>If you could start all over again would you go to the same </a:t>
          </a:r>
          <a:r>
            <a:rPr lang="en-IE" sz="2400" kern="1200" dirty="0" err="1" smtClean="0"/>
            <a:t>instituion</a:t>
          </a:r>
          <a:r>
            <a:rPr lang="en-IE" sz="2400" kern="1200" dirty="0" smtClean="0"/>
            <a:t>?</a:t>
          </a:r>
        </a:p>
        <a:p>
          <a:pPr lvl="0" algn="ctr" defTabSz="1066800" rtl="0">
            <a:lnSpc>
              <a:spcPct val="90000"/>
            </a:lnSpc>
            <a:spcBef>
              <a:spcPct val="0"/>
            </a:spcBef>
            <a:spcAft>
              <a:spcPct val="35000"/>
            </a:spcAft>
          </a:pPr>
          <a:r>
            <a:rPr lang="en-IE" sz="6500" kern="1200" dirty="0" smtClean="0"/>
            <a:t> </a:t>
          </a:r>
          <a:endParaRPr lang="en-IE" sz="6500" kern="1200" dirty="0"/>
        </a:p>
      </dsp:txBody>
      <dsp:txXfrm>
        <a:off x="3948886" y="936722"/>
        <a:ext cx="2386612" cy="2058314"/>
      </dsp:txXfrm>
    </dsp:sp>
    <dsp:sp modelId="{AE561665-C18D-8C42-9633-1FDC42BF4FA1}">
      <dsp:nvSpPr>
        <dsp:cNvPr id="0" name=""/>
        <dsp:cNvSpPr/>
      </dsp:nvSpPr>
      <dsp:spPr>
        <a:xfrm>
          <a:off x="386067" y="2873579"/>
          <a:ext cx="3888062" cy="144644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l" defTabSz="889000" rtl="0">
            <a:lnSpc>
              <a:spcPct val="90000"/>
            </a:lnSpc>
            <a:spcBef>
              <a:spcPct val="0"/>
            </a:spcBef>
            <a:spcAft>
              <a:spcPct val="15000"/>
            </a:spcAft>
            <a:buChar char="••"/>
          </a:pPr>
          <a:r>
            <a:rPr lang="en-IE" sz="2000" kern="1200" dirty="0" smtClean="0"/>
            <a:t>83% of AIT stated Probably or Definitely Yes when asked would they start over again at the same HEI</a:t>
          </a:r>
          <a:endParaRPr lang="en-IE" sz="2000" kern="1200" dirty="0"/>
        </a:p>
      </dsp:txBody>
      <dsp:txXfrm>
        <a:off x="428432" y="2915944"/>
        <a:ext cx="3803332" cy="1361715"/>
      </dsp:txXfrm>
    </dsp:sp>
    <dsp:sp modelId="{10616D7C-1620-7D4A-AA0B-A850239436AE}">
      <dsp:nvSpPr>
        <dsp:cNvPr id="0" name=""/>
        <dsp:cNvSpPr/>
      </dsp:nvSpPr>
      <dsp:spPr>
        <a:xfrm>
          <a:off x="3689887" y="431627"/>
          <a:ext cx="3061813" cy="3061813"/>
        </a:xfrm>
        <a:prstGeom prst="circularArrow">
          <a:avLst>
            <a:gd name="adj1" fmla="val 4878"/>
            <a:gd name="adj2" fmla="val 312630"/>
            <a:gd name="adj3" fmla="val 3167409"/>
            <a:gd name="adj4" fmla="val 15187974"/>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GB"/>
          </a:p>
        </p:txBody>
      </p:sp>
      <p:sp>
        <p:nvSpPr>
          <p:cNvPr id="70659" name="Rectangle 3"/>
          <p:cNvSpPr>
            <a:spLocks noGrp="1" noChangeArrowheads="1"/>
          </p:cNvSpPr>
          <p:nvPr>
            <p:ph type="dt" sz="quarter"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GB"/>
          </a:p>
        </p:txBody>
      </p:sp>
      <p:sp>
        <p:nvSpPr>
          <p:cNvPr id="70660" name="Rectangle 4"/>
          <p:cNvSpPr>
            <a:spLocks noGrp="1" noChangeArrowheads="1"/>
          </p:cNvSpPr>
          <p:nvPr>
            <p:ph type="ftr" sz="quarter" idx="2"/>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70661" name="Rectangle 5"/>
          <p:cNvSpPr>
            <a:spLocks noGrp="1" noChangeArrowheads="1"/>
          </p:cNvSpPr>
          <p:nvPr>
            <p:ph type="sldNum" sz="quarter" idx="3"/>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A6BDE1A-305A-4D89-9636-420B61F4C1B9}" type="slidenum">
              <a:rPr lang="en-GB"/>
              <a:pPr>
                <a:defRPr/>
              </a:pPr>
              <a:t>‹#›</a:t>
            </a:fld>
            <a:endParaRPr lang="en-GB"/>
          </a:p>
        </p:txBody>
      </p:sp>
    </p:spTree>
    <p:extLst>
      <p:ext uri="{BB962C8B-B14F-4D97-AF65-F5344CB8AC3E}">
        <p14:creationId xmlns:p14="http://schemas.microsoft.com/office/powerpoint/2010/main" val="10888439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GB"/>
          </a:p>
        </p:txBody>
      </p:sp>
      <p:sp>
        <p:nvSpPr>
          <p:cNvPr id="17411"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GB"/>
          </a:p>
        </p:txBody>
      </p:sp>
      <p:sp>
        <p:nvSpPr>
          <p:cNvPr id="43012"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17414"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17415"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62378AB5-94B1-43E1-BF63-291EBFBD13E4}" type="slidenum">
              <a:rPr lang="en-GB"/>
              <a:pPr>
                <a:defRPr/>
              </a:pPr>
              <a:t>‹#›</a:t>
            </a:fld>
            <a:endParaRPr lang="en-GB"/>
          </a:p>
        </p:txBody>
      </p:sp>
    </p:spTree>
    <p:extLst>
      <p:ext uri="{BB962C8B-B14F-4D97-AF65-F5344CB8AC3E}">
        <p14:creationId xmlns:p14="http://schemas.microsoft.com/office/powerpoint/2010/main" val="38911523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DBE288-5970-47A0-B5F3-DDF7E06446F6}" type="slidenum">
              <a:rPr lang="en-US" altLang="en-US" smtClean="0">
                <a:solidFill>
                  <a:prstClr val="black"/>
                </a:solidFill>
                <a:latin typeface="Arial" panose="020B0604020202020204" pitchFamily="34" charset="0"/>
              </a:rPr>
              <a:pPr>
                <a:spcBef>
                  <a:spcPct val="0"/>
                </a:spcBef>
              </a:pPr>
              <a:t>1</a:t>
            </a:fld>
            <a:endParaRPr lang="en-US" altLang="en-US" smtClean="0">
              <a:solidFill>
                <a:prstClr val="black"/>
              </a:solidFill>
              <a:latin typeface="Arial" panose="020B0604020202020204" pitchFamily="34" charset="0"/>
            </a:endParaRPr>
          </a:p>
        </p:txBody>
      </p:sp>
    </p:spTree>
    <p:extLst>
      <p:ext uri="{BB962C8B-B14F-4D97-AF65-F5344CB8AC3E}">
        <p14:creationId xmlns:p14="http://schemas.microsoft.com/office/powerpoint/2010/main" val="2337048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pPr>
              <a:defRPr/>
            </a:pPr>
            <a:fld id="{62378AB5-94B1-43E1-BF63-291EBFBD13E4}" type="slidenum">
              <a:rPr lang="en-GB" smtClean="0"/>
              <a:pPr>
                <a:defRPr/>
              </a:pPr>
              <a:t>25</a:t>
            </a:fld>
            <a:endParaRPr lang="en-GB"/>
          </a:p>
        </p:txBody>
      </p:sp>
    </p:spTree>
    <p:extLst>
      <p:ext uri="{BB962C8B-B14F-4D97-AF65-F5344CB8AC3E}">
        <p14:creationId xmlns:p14="http://schemas.microsoft.com/office/powerpoint/2010/main" val="25482503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pPr>
              <a:defRPr/>
            </a:pPr>
            <a:fld id="{62378AB5-94B1-43E1-BF63-291EBFBD13E4}" type="slidenum">
              <a:rPr lang="en-GB" smtClean="0"/>
              <a:pPr>
                <a:defRPr/>
              </a:pPr>
              <a:t>26</a:t>
            </a:fld>
            <a:endParaRPr lang="en-GB"/>
          </a:p>
        </p:txBody>
      </p:sp>
    </p:spTree>
    <p:extLst>
      <p:ext uri="{BB962C8B-B14F-4D97-AF65-F5344CB8AC3E}">
        <p14:creationId xmlns:p14="http://schemas.microsoft.com/office/powerpoint/2010/main" val="674158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pPr>
              <a:defRPr/>
            </a:pPr>
            <a:fld id="{62378AB5-94B1-43E1-BF63-291EBFBD13E4}" type="slidenum">
              <a:rPr lang="en-GB" smtClean="0"/>
              <a:pPr>
                <a:defRPr/>
              </a:pPr>
              <a:t>27</a:t>
            </a:fld>
            <a:endParaRPr lang="en-GB"/>
          </a:p>
        </p:txBody>
      </p:sp>
    </p:spTree>
    <p:extLst>
      <p:ext uri="{BB962C8B-B14F-4D97-AF65-F5344CB8AC3E}">
        <p14:creationId xmlns:p14="http://schemas.microsoft.com/office/powerpoint/2010/main" val="3742482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pPr>
              <a:defRPr/>
            </a:pPr>
            <a:fld id="{62378AB5-94B1-43E1-BF63-291EBFBD13E4}" type="slidenum">
              <a:rPr lang="en-GB" smtClean="0"/>
              <a:pPr>
                <a:defRPr/>
              </a:pPr>
              <a:t>28</a:t>
            </a:fld>
            <a:endParaRPr lang="en-GB"/>
          </a:p>
        </p:txBody>
      </p:sp>
    </p:spTree>
    <p:extLst>
      <p:ext uri="{BB962C8B-B14F-4D97-AF65-F5344CB8AC3E}">
        <p14:creationId xmlns:p14="http://schemas.microsoft.com/office/powerpoint/2010/main" val="8872593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pPr>
              <a:defRPr/>
            </a:pPr>
            <a:fld id="{62378AB5-94B1-43E1-BF63-291EBFBD13E4}" type="slidenum">
              <a:rPr lang="en-GB" smtClean="0"/>
              <a:pPr>
                <a:defRPr/>
              </a:pPr>
              <a:t>29</a:t>
            </a:fld>
            <a:endParaRPr lang="en-GB"/>
          </a:p>
        </p:txBody>
      </p:sp>
    </p:spTree>
    <p:extLst>
      <p:ext uri="{BB962C8B-B14F-4D97-AF65-F5344CB8AC3E}">
        <p14:creationId xmlns:p14="http://schemas.microsoft.com/office/powerpoint/2010/main" val="2166746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pPr>
              <a:defRPr/>
            </a:pPr>
            <a:fld id="{62378AB5-94B1-43E1-BF63-291EBFBD13E4}" type="slidenum">
              <a:rPr lang="en-GB" smtClean="0"/>
              <a:pPr>
                <a:defRPr/>
              </a:pPr>
              <a:t>30</a:t>
            </a:fld>
            <a:endParaRPr lang="en-GB"/>
          </a:p>
        </p:txBody>
      </p:sp>
    </p:spTree>
    <p:extLst>
      <p:ext uri="{BB962C8B-B14F-4D97-AF65-F5344CB8AC3E}">
        <p14:creationId xmlns:p14="http://schemas.microsoft.com/office/powerpoint/2010/main" val="28637399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pPr>
              <a:defRPr/>
            </a:pPr>
            <a:fld id="{62378AB5-94B1-43E1-BF63-291EBFBD13E4}" type="slidenum">
              <a:rPr lang="en-GB" smtClean="0"/>
              <a:pPr>
                <a:defRPr/>
              </a:pPr>
              <a:t>31</a:t>
            </a:fld>
            <a:endParaRPr lang="en-GB"/>
          </a:p>
        </p:txBody>
      </p:sp>
    </p:spTree>
    <p:extLst>
      <p:ext uri="{BB962C8B-B14F-4D97-AF65-F5344CB8AC3E}">
        <p14:creationId xmlns:p14="http://schemas.microsoft.com/office/powerpoint/2010/main" val="16274265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pPr>
              <a:defRPr/>
            </a:pPr>
            <a:fld id="{62378AB5-94B1-43E1-BF63-291EBFBD13E4}" type="slidenum">
              <a:rPr lang="en-GB" smtClean="0"/>
              <a:pPr>
                <a:defRPr/>
              </a:pPr>
              <a:t>32</a:t>
            </a:fld>
            <a:endParaRPr lang="en-GB"/>
          </a:p>
        </p:txBody>
      </p:sp>
    </p:spTree>
    <p:extLst>
      <p:ext uri="{BB962C8B-B14F-4D97-AF65-F5344CB8AC3E}">
        <p14:creationId xmlns:p14="http://schemas.microsoft.com/office/powerpoint/2010/main" val="1884338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pPr>
              <a:defRPr/>
            </a:pPr>
            <a:fld id="{62378AB5-94B1-43E1-BF63-291EBFBD13E4}" type="slidenum">
              <a:rPr lang="en-GB" smtClean="0"/>
              <a:pPr>
                <a:defRPr/>
              </a:pPr>
              <a:t>33</a:t>
            </a:fld>
            <a:endParaRPr lang="en-GB"/>
          </a:p>
        </p:txBody>
      </p:sp>
    </p:spTree>
    <p:extLst>
      <p:ext uri="{BB962C8B-B14F-4D97-AF65-F5344CB8AC3E}">
        <p14:creationId xmlns:p14="http://schemas.microsoft.com/office/powerpoint/2010/main" val="2333087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DBE288-5970-47A0-B5F3-DDF7E06446F6}" type="slidenum">
              <a:rPr lang="en-US" altLang="en-US" smtClean="0">
                <a:solidFill>
                  <a:prstClr val="black"/>
                </a:solidFill>
                <a:latin typeface="Arial" panose="020B0604020202020204" pitchFamily="34" charset="0"/>
              </a:rPr>
              <a:pPr>
                <a:spcBef>
                  <a:spcPct val="0"/>
                </a:spcBef>
              </a:pPr>
              <a:t>35</a:t>
            </a:fld>
            <a:endParaRPr lang="en-US" altLang="en-US" smtClean="0">
              <a:solidFill>
                <a:prstClr val="black"/>
              </a:solidFill>
              <a:latin typeface="Arial" panose="020B0604020202020204" pitchFamily="34" charset="0"/>
            </a:endParaRPr>
          </a:p>
        </p:txBody>
      </p:sp>
    </p:spTree>
    <p:extLst>
      <p:ext uri="{BB962C8B-B14F-4D97-AF65-F5344CB8AC3E}">
        <p14:creationId xmlns:p14="http://schemas.microsoft.com/office/powerpoint/2010/main" val="43928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DBE288-5970-47A0-B5F3-DDF7E06446F6}" type="slidenum">
              <a:rPr lang="en-US" altLang="en-US" smtClean="0">
                <a:solidFill>
                  <a:prstClr val="black"/>
                </a:solidFill>
                <a:latin typeface="Arial" panose="020B0604020202020204" pitchFamily="34" charset="0"/>
              </a:rPr>
              <a:pPr>
                <a:spcBef>
                  <a:spcPct val="0"/>
                </a:spcBef>
              </a:pPr>
              <a:t>2</a:t>
            </a:fld>
            <a:endParaRPr lang="en-US" altLang="en-US" smtClean="0">
              <a:solidFill>
                <a:prstClr val="black"/>
              </a:solidFill>
              <a:latin typeface="Arial" panose="020B0604020202020204" pitchFamily="34" charset="0"/>
            </a:endParaRPr>
          </a:p>
        </p:txBody>
      </p:sp>
    </p:spTree>
    <p:extLst>
      <p:ext uri="{BB962C8B-B14F-4D97-AF65-F5344CB8AC3E}">
        <p14:creationId xmlns:p14="http://schemas.microsoft.com/office/powerpoint/2010/main" val="22027359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DBE288-5970-47A0-B5F3-DDF7E06446F6}" type="slidenum">
              <a:rPr lang="en-US" altLang="en-US" smtClean="0">
                <a:solidFill>
                  <a:prstClr val="black"/>
                </a:solidFill>
                <a:latin typeface="Arial" panose="020B0604020202020204" pitchFamily="34" charset="0"/>
              </a:rPr>
              <a:pPr>
                <a:spcBef>
                  <a:spcPct val="0"/>
                </a:spcBef>
              </a:pPr>
              <a:t>36</a:t>
            </a:fld>
            <a:endParaRPr lang="en-US" altLang="en-US" smtClean="0">
              <a:solidFill>
                <a:prstClr val="black"/>
              </a:solidFill>
              <a:latin typeface="Arial" panose="020B0604020202020204" pitchFamily="34" charset="0"/>
            </a:endParaRPr>
          </a:p>
        </p:txBody>
      </p:sp>
    </p:spTree>
    <p:extLst>
      <p:ext uri="{BB962C8B-B14F-4D97-AF65-F5344CB8AC3E}">
        <p14:creationId xmlns:p14="http://schemas.microsoft.com/office/powerpoint/2010/main" val="13500858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DBE288-5970-47A0-B5F3-DDF7E06446F6}" type="slidenum">
              <a:rPr lang="en-US" altLang="en-US" smtClean="0">
                <a:solidFill>
                  <a:prstClr val="black"/>
                </a:solidFill>
                <a:latin typeface="Arial" panose="020B0604020202020204" pitchFamily="34" charset="0"/>
              </a:rPr>
              <a:pPr>
                <a:spcBef>
                  <a:spcPct val="0"/>
                </a:spcBef>
              </a:pPr>
              <a:t>37</a:t>
            </a:fld>
            <a:endParaRPr lang="en-US" altLang="en-US" smtClean="0">
              <a:solidFill>
                <a:prstClr val="black"/>
              </a:solidFill>
              <a:latin typeface="Arial" panose="020B0604020202020204" pitchFamily="34" charset="0"/>
            </a:endParaRPr>
          </a:p>
        </p:txBody>
      </p:sp>
    </p:spTree>
    <p:extLst>
      <p:ext uri="{BB962C8B-B14F-4D97-AF65-F5344CB8AC3E}">
        <p14:creationId xmlns:p14="http://schemas.microsoft.com/office/powerpoint/2010/main" val="41921242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DBE288-5970-47A0-B5F3-DDF7E06446F6}" type="slidenum">
              <a:rPr lang="en-US" altLang="en-US" smtClean="0">
                <a:solidFill>
                  <a:prstClr val="black"/>
                </a:solidFill>
                <a:latin typeface="Arial" panose="020B0604020202020204" pitchFamily="34" charset="0"/>
              </a:rPr>
              <a:pPr>
                <a:spcBef>
                  <a:spcPct val="0"/>
                </a:spcBef>
              </a:pPr>
              <a:t>38</a:t>
            </a:fld>
            <a:endParaRPr lang="en-US" altLang="en-US" smtClean="0">
              <a:solidFill>
                <a:prstClr val="black"/>
              </a:solidFill>
              <a:latin typeface="Arial" panose="020B0604020202020204" pitchFamily="34" charset="0"/>
            </a:endParaRPr>
          </a:p>
        </p:txBody>
      </p:sp>
    </p:spTree>
    <p:extLst>
      <p:ext uri="{BB962C8B-B14F-4D97-AF65-F5344CB8AC3E}">
        <p14:creationId xmlns:p14="http://schemas.microsoft.com/office/powerpoint/2010/main" val="3948576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DBE288-5970-47A0-B5F3-DDF7E06446F6}" type="slidenum">
              <a:rPr lang="en-US" altLang="en-US" smtClean="0">
                <a:solidFill>
                  <a:prstClr val="black"/>
                </a:solidFill>
                <a:latin typeface="Arial" panose="020B0604020202020204" pitchFamily="34" charset="0"/>
              </a:rPr>
              <a:pPr>
                <a:spcBef>
                  <a:spcPct val="0"/>
                </a:spcBef>
              </a:pPr>
              <a:t>7</a:t>
            </a:fld>
            <a:endParaRPr lang="en-US" altLang="en-US" smtClean="0">
              <a:solidFill>
                <a:prstClr val="black"/>
              </a:solidFill>
              <a:latin typeface="Arial" panose="020B0604020202020204" pitchFamily="34" charset="0"/>
            </a:endParaRPr>
          </a:p>
        </p:txBody>
      </p:sp>
    </p:spTree>
    <p:extLst>
      <p:ext uri="{BB962C8B-B14F-4D97-AF65-F5344CB8AC3E}">
        <p14:creationId xmlns:p14="http://schemas.microsoft.com/office/powerpoint/2010/main" val="4280981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DBE288-5970-47A0-B5F3-DDF7E06446F6}" type="slidenum">
              <a:rPr lang="en-US" altLang="en-US" smtClean="0">
                <a:solidFill>
                  <a:prstClr val="black"/>
                </a:solidFill>
                <a:latin typeface="Arial" panose="020B0604020202020204" pitchFamily="34" charset="0"/>
              </a:rPr>
              <a:pPr>
                <a:spcBef>
                  <a:spcPct val="0"/>
                </a:spcBef>
              </a:pPr>
              <a:t>8</a:t>
            </a:fld>
            <a:endParaRPr lang="en-US" altLang="en-US" smtClean="0">
              <a:solidFill>
                <a:prstClr val="black"/>
              </a:solidFill>
              <a:latin typeface="Arial" panose="020B0604020202020204" pitchFamily="34" charset="0"/>
            </a:endParaRPr>
          </a:p>
        </p:txBody>
      </p:sp>
    </p:spTree>
    <p:extLst>
      <p:ext uri="{BB962C8B-B14F-4D97-AF65-F5344CB8AC3E}">
        <p14:creationId xmlns:p14="http://schemas.microsoft.com/office/powerpoint/2010/main" val="1985470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62378AB5-94B1-43E1-BF63-291EBFBD13E4}" type="slidenum">
              <a:rPr lang="en-GB" smtClean="0"/>
              <a:pPr>
                <a:defRPr/>
              </a:pPr>
              <a:t>10</a:t>
            </a:fld>
            <a:endParaRPr lang="en-GB"/>
          </a:p>
        </p:txBody>
      </p:sp>
    </p:spTree>
    <p:extLst>
      <p:ext uri="{BB962C8B-B14F-4D97-AF65-F5344CB8AC3E}">
        <p14:creationId xmlns:p14="http://schemas.microsoft.com/office/powerpoint/2010/main" val="157160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62378AB5-94B1-43E1-BF63-291EBFBD13E4}" type="slidenum">
              <a:rPr lang="en-GB" smtClean="0"/>
              <a:pPr>
                <a:defRPr/>
              </a:pPr>
              <a:t>11</a:t>
            </a:fld>
            <a:endParaRPr lang="en-GB"/>
          </a:p>
        </p:txBody>
      </p:sp>
    </p:spTree>
    <p:extLst>
      <p:ext uri="{BB962C8B-B14F-4D97-AF65-F5344CB8AC3E}">
        <p14:creationId xmlns:p14="http://schemas.microsoft.com/office/powerpoint/2010/main" val="2162931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DBE288-5970-47A0-B5F3-DDF7E06446F6}" type="slidenum">
              <a:rPr lang="en-US" altLang="en-US" smtClean="0">
                <a:solidFill>
                  <a:prstClr val="black"/>
                </a:solidFill>
                <a:latin typeface="Arial" panose="020B0604020202020204" pitchFamily="34" charset="0"/>
              </a:rPr>
              <a:pPr>
                <a:spcBef>
                  <a:spcPct val="0"/>
                </a:spcBef>
              </a:pPr>
              <a:t>12</a:t>
            </a:fld>
            <a:endParaRPr lang="en-US" altLang="en-US" smtClean="0">
              <a:solidFill>
                <a:prstClr val="black"/>
              </a:solidFill>
              <a:latin typeface="Arial" panose="020B0604020202020204" pitchFamily="34" charset="0"/>
            </a:endParaRPr>
          </a:p>
        </p:txBody>
      </p:sp>
    </p:spTree>
    <p:extLst>
      <p:ext uri="{BB962C8B-B14F-4D97-AF65-F5344CB8AC3E}">
        <p14:creationId xmlns:p14="http://schemas.microsoft.com/office/powerpoint/2010/main" val="1652390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DBE288-5970-47A0-B5F3-DDF7E06446F6}" type="slidenum">
              <a:rPr lang="en-US" altLang="en-US" smtClean="0">
                <a:solidFill>
                  <a:prstClr val="black"/>
                </a:solidFill>
                <a:latin typeface="Arial" panose="020B0604020202020204" pitchFamily="34" charset="0"/>
              </a:rPr>
              <a:pPr>
                <a:spcBef>
                  <a:spcPct val="0"/>
                </a:spcBef>
              </a:pPr>
              <a:t>16</a:t>
            </a:fld>
            <a:endParaRPr lang="en-US" altLang="en-US" smtClean="0">
              <a:solidFill>
                <a:prstClr val="black"/>
              </a:solidFill>
              <a:latin typeface="Arial" panose="020B0604020202020204" pitchFamily="34" charset="0"/>
            </a:endParaRPr>
          </a:p>
        </p:txBody>
      </p:sp>
    </p:spTree>
    <p:extLst>
      <p:ext uri="{BB962C8B-B14F-4D97-AF65-F5344CB8AC3E}">
        <p14:creationId xmlns:p14="http://schemas.microsoft.com/office/powerpoint/2010/main" val="1078598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DBE288-5970-47A0-B5F3-DDF7E06446F6}" type="slidenum">
              <a:rPr lang="en-US" altLang="en-US" smtClean="0">
                <a:solidFill>
                  <a:prstClr val="black"/>
                </a:solidFill>
                <a:latin typeface="Arial" panose="020B0604020202020204" pitchFamily="34" charset="0"/>
              </a:rPr>
              <a:pPr>
                <a:spcBef>
                  <a:spcPct val="0"/>
                </a:spcBef>
              </a:pPr>
              <a:t>17</a:t>
            </a:fld>
            <a:endParaRPr lang="en-US" altLang="en-US" smtClean="0">
              <a:solidFill>
                <a:prstClr val="black"/>
              </a:solidFill>
              <a:latin typeface="Arial" panose="020B0604020202020204" pitchFamily="34" charset="0"/>
            </a:endParaRPr>
          </a:p>
        </p:txBody>
      </p:sp>
    </p:spTree>
    <p:extLst>
      <p:ext uri="{BB962C8B-B14F-4D97-AF65-F5344CB8AC3E}">
        <p14:creationId xmlns:p14="http://schemas.microsoft.com/office/powerpoint/2010/main" val="4097013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2127D4B-D818-451F-8A1F-D241F736339B}"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875859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34F964-DEDA-4FBD-972F-BF27D9ECD60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913114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4CD1799-F13F-421D-BF20-28263ED23820}"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931491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8596" y="1214422"/>
            <a:ext cx="8229600" cy="785818"/>
          </a:xfrm>
        </p:spPr>
        <p:txBody>
          <a:bodyPr/>
          <a:lstStyle>
            <a:lvl1pPr algn="l">
              <a:tabLst>
                <a:tab pos="1258888" algn="l"/>
              </a:tabLst>
              <a:defRPr sz="4000" b="1">
                <a:solidFill>
                  <a:srgbClr val="678F00"/>
                </a:solidFill>
                <a:latin typeface="Century Gothic"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285992"/>
            <a:ext cx="8229600" cy="3840171"/>
          </a:xfrm>
        </p:spPr>
        <p:txBody>
          <a:bodyPr/>
          <a:lstStyle>
            <a:lvl1pPr>
              <a:buClr>
                <a:srgbClr val="678F00"/>
              </a:buClr>
              <a:defRPr>
                <a:latin typeface="Gill Sans MT" pitchFamily="34" charset="0"/>
              </a:defRPr>
            </a:lvl1pPr>
            <a:lvl2pPr>
              <a:buClr>
                <a:srgbClr val="678F00"/>
              </a:buClr>
              <a:defRPr>
                <a:latin typeface="Gill Sans MT" pitchFamily="34" charset="0"/>
              </a:defRPr>
            </a:lvl2pPr>
            <a:lvl3pPr>
              <a:buClr>
                <a:srgbClr val="678F00"/>
              </a:buClr>
              <a:defRPr>
                <a:latin typeface="Gill Sans MT" pitchFamily="34" charset="0"/>
              </a:defRPr>
            </a:lvl3pPr>
            <a:lvl4pPr>
              <a:buClr>
                <a:srgbClr val="678F00"/>
              </a:buClr>
              <a:defRPr>
                <a:latin typeface="Gill Sans MT" pitchFamily="34" charset="0"/>
              </a:defRPr>
            </a:lvl4pPr>
            <a:lvl5pPr>
              <a:buClr>
                <a:srgbClr val="678F00"/>
              </a:buClr>
              <a:defRPr>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37F8EA1-6B65-4962-9746-6824661889D5}"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277096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97D5873-00DC-47B3-955F-A0E16E9947D7}"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773639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C598E56-9C73-4DDF-9F03-EB00BD5A538E}"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517205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1A745BD-1EEF-49AE-9C90-D5B7A30998C0}"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344715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25C31CB-236F-4EB8-B079-BFC4EFF77C1A}"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798810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4C98B04-4051-4274-8098-C631308FDD0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997956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F89ADA7-1EB5-4C5D-91BB-B23E71FF3E0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652991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4FBAB88-A8F0-4026-9C21-65A14E094BCD}"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4857756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B4637361-64D2-4421-A45D-B34D30FED172}" type="slidenum">
              <a:rPr lang="en-US" altLang="en-US">
                <a:solidFill>
                  <a:srgbClr val="000000"/>
                </a:solidFill>
              </a:rPr>
              <a:pPr>
                <a:defRPr/>
              </a:pPr>
              <a:t>‹#›</a:t>
            </a:fld>
            <a:endParaRPr lang="en-US" altLang="en-US">
              <a:solidFill>
                <a:srgbClr val="000000"/>
              </a:solidFill>
            </a:endParaRPr>
          </a:p>
        </p:txBody>
      </p:sp>
      <p:pic>
        <p:nvPicPr>
          <p:cNvPr id="1031" name="Picture 1"/>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395288" y="280988"/>
            <a:ext cx="15240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7984174"/>
      </p:ext>
    </p:extLst>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23850" y="2276475"/>
            <a:ext cx="8643938" cy="2357438"/>
          </a:xfrm>
        </p:spPr>
        <p:txBody>
          <a:bodyPr/>
          <a:lstStyle/>
          <a:p>
            <a:pPr eaLnBrk="1" hangingPunct="1">
              <a:defRPr/>
            </a:pPr>
            <a:r>
              <a:rPr lang="en-IE" altLang="en-US" sz="4000" b="1" dirty="0" smtClean="0">
                <a:solidFill>
                  <a:schemeClr val="tx1">
                    <a:lumMod val="50000"/>
                    <a:lumOff val="50000"/>
                  </a:schemeClr>
                </a:solidFill>
                <a:latin typeface="Century Gothic" panose="020B0502020202020204" pitchFamily="34" charset="0"/>
              </a:rPr>
              <a:t>Athlone IT </a:t>
            </a:r>
            <a:br>
              <a:rPr lang="en-IE" altLang="en-US" sz="4000" b="1" dirty="0" smtClean="0">
                <a:solidFill>
                  <a:schemeClr val="tx1">
                    <a:lumMod val="50000"/>
                    <a:lumOff val="50000"/>
                  </a:schemeClr>
                </a:solidFill>
                <a:latin typeface="Century Gothic" panose="020B0502020202020204" pitchFamily="34" charset="0"/>
              </a:rPr>
            </a:br>
            <a:r>
              <a:rPr lang="en-IE" altLang="en-US" sz="4000" b="1" dirty="0">
                <a:solidFill>
                  <a:schemeClr val="tx1">
                    <a:lumMod val="50000"/>
                    <a:lumOff val="50000"/>
                  </a:schemeClr>
                </a:solidFill>
                <a:latin typeface="Century Gothic" panose="020B0502020202020204" pitchFamily="34" charset="0"/>
              </a:rPr>
              <a:t/>
            </a:r>
            <a:br>
              <a:rPr lang="en-IE" altLang="en-US" sz="4000" b="1" dirty="0">
                <a:solidFill>
                  <a:schemeClr val="tx1">
                    <a:lumMod val="50000"/>
                    <a:lumOff val="50000"/>
                  </a:schemeClr>
                </a:solidFill>
                <a:latin typeface="Century Gothic" panose="020B0502020202020204" pitchFamily="34" charset="0"/>
              </a:rPr>
            </a:br>
            <a:r>
              <a:rPr lang="en-IE" altLang="en-US" sz="4000" b="1" dirty="0" smtClean="0">
                <a:solidFill>
                  <a:schemeClr val="tx1">
                    <a:lumMod val="50000"/>
                    <a:lumOff val="50000"/>
                  </a:schemeClr>
                </a:solidFill>
                <a:latin typeface="Century Gothic" panose="020B0502020202020204" pitchFamily="34" charset="0"/>
              </a:rPr>
              <a:t>ISSE 2017</a:t>
            </a:r>
            <a:endParaRPr lang="en-US" altLang="en-US" sz="2800" i="1" dirty="0" smtClean="0">
              <a:solidFill>
                <a:schemeClr val="tx1">
                  <a:lumMod val="50000"/>
                  <a:lumOff val="50000"/>
                </a:schemeClr>
              </a:solidFill>
              <a:latin typeface="Century Gothic" panose="020B0502020202020204" pitchFamily="34" charset="0"/>
            </a:endParaRPr>
          </a:p>
        </p:txBody>
      </p:sp>
    </p:spTree>
    <p:extLst>
      <p:ext uri="{BB962C8B-B14F-4D97-AF65-F5344CB8AC3E}">
        <p14:creationId xmlns:p14="http://schemas.microsoft.com/office/powerpoint/2010/main" val="35117484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 </a:t>
            </a:r>
            <a:br>
              <a:rPr lang="en-IE" dirty="0" smtClean="0"/>
            </a:b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534508014"/>
              </p:ext>
            </p:extLst>
          </p:nvPr>
        </p:nvGraphicFramePr>
        <p:xfrm>
          <a:off x="600064" y="1822124"/>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611560" y="1494765"/>
            <a:ext cx="7438004" cy="523220"/>
          </a:xfrm>
          <a:prstGeom prst="rect">
            <a:avLst/>
          </a:prstGeom>
          <a:noFill/>
        </p:spPr>
        <p:txBody>
          <a:bodyPr wrap="square" rtlCol="0">
            <a:spAutoFit/>
          </a:bodyPr>
          <a:lstStyle/>
          <a:p>
            <a:r>
              <a:rPr lang="en-IE" sz="2800" b="1" dirty="0" smtClean="0">
                <a:solidFill>
                  <a:schemeClr val="bg2"/>
                </a:solidFill>
                <a:latin typeface="+mj-lt"/>
                <a:ea typeface="+mj-ea"/>
                <a:cs typeface="+mj-cs"/>
              </a:rPr>
              <a:t>Learner Experience </a:t>
            </a:r>
            <a:endParaRPr lang="en-IE" sz="2800" b="1" dirty="0">
              <a:solidFill>
                <a:schemeClr val="bg2"/>
              </a:solidFill>
              <a:latin typeface="+mj-lt"/>
              <a:ea typeface="+mj-ea"/>
              <a:cs typeface="+mj-cs"/>
            </a:endParaRPr>
          </a:p>
        </p:txBody>
      </p:sp>
      <p:sp>
        <p:nvSpPr>
          <p:cNvPr id="7" name="Rectangle 6"/>
          <p:cNvSpPr/>
          <p:nvPr/>
        </p:nvSpPr>
        <p:spPr>
          <a:xfrm>
            <a:off x="3315013" y="292765"/>
            <a:ext cx="5514651" cy="70788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4000" b="1" i="0" u="none" strike="noStrike" kern="0" cap="none" spc="0" normalizeH="0" noProof="0" dirty="0" smtClean="0">
                <a:ln>
                  <a:noFill/>
                </a:ln>
                <a:solidFill>
                  <a:schemeClr val="tx1">
                    <a:lumMod val="50000"/>
                    <a:lumOff val="50000"/>
                  </a:schemeClr>
                </a:solidFill>
                <a:effectLst/>
                <a:uLnTx/>
                <a:uFillTx/>
                <a:latin typeface="Century Gothic" pitchFamily="34" charset="0"/>
                <a:ea typeface="+mj-ea"/>
                <a:cs typeface="+mj-cs"/>
              </a:rPr>
              <a:t>Positive Results for AIT</a:t>
            </a:r>
            <a:endParaRPr kumimoji="0" lang="en-IE" sz="1800" b="0" i="0" u="none" strike="noStrike" kern="0" cap="none" spc="0" normalizeH="0" noProof="0" dirty="0" smtClean="0">
              <a:ln>
                <a:noFill/>
              </a:ln>
              <a:solidFill>
                <a:schemeClr val="tx1">
                  <a:lumMod val="50000"/>
                  <a:lumOff val="50000"/>
                </a:schemeClr>
              </a:solidFill>
              <a:effectLst/>
              <a:uLnTx/>
              <a:uFillTx/>
            </a:endParaRPr>
          </a:p>
        </p:txBody>
      </p:sp>
    </p:spTree>
    <p:extLst>
      <p:ext uri="{BB962C8B-B14F-4D97-AF65-F5344CB8AC3E}">
        <p14:creationId xmlns:p14="http://schemas.microsoft.com/office/powerpoint/2010/main" val="40628996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 </a:t>
            </a:r>
            <a:br>
              <a:rPr lang="en-IE" dirty="0" smtClean="0"/>
            </a:b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194827957"/>
              </p:ext>
            </p:extLst>
          </p:nvPr>
        </p:nvGraphicFramePr>
        <p:xfrm>
          <a:off x="600064" y="1822124"/>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611560" y="1494765"/>
            <a:ext cx="7438004" cy="523220"/>
          </a:xfrm>
          <a:prstGeom prst="rect">
            <a:avLst/>
          </a:prstGeom>
          <a:noFill/>
        </p:spPr>
        <p:txBody>
          <a:bodyPr wrap="square" rtlCol="0">
            <a:spAutoFit/>
          </a:bodyPr>
          <a:lstStyle/>
          <a:p>
            <a:r>
              <a:rPr lang="en-IE" sz="2800" b="1" dirty="0" smtClean="0">
                <a:solidFill>
                  <a:schemeClr val="bg2"/>
                </a:solidFill>
                <a:latin typeface="+mj-lt"/>
                <a:ea typeface="+mj-ea"/>
                <a:cs typeface="+mj-cs"/>
              </a:rPr>
              <a:t>Start over again at same HEI</a:t>
            </a:r>
            <a:endParaRPr lang="en-IE" sz="2800" b="1" dirty="0">
              <a:solidFill>
                <a:schemeClr val="bg2"/>
              </a:solidFill>
              <a:latin typeface="+mj-lt"/>
              <a:ea typeface="+mj-ea"/>
              <a:cs typeface="+mj-cs"/>
            </a:endParaRPr>
          </a:p>
        </p:txBody>
      </p:sp>
      <p:sp>
        <p:nvSpPr>
          <p:cNvPr id="7" name="Rectangle 6"/>
          <p:cNvSpPr/>
          <p:nvPr/>
        </p:nvSpPr>
        <p:spPr>
          <a:xfrm>
            <a:off x="3315013" y="292765"/>
            <a:ext cx="5514651" cy="70788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4000" b="1" i="0" u="none" strike="noStrike" kern="0" cap="none" spc="0" normalizeH="0" noProof="0" dirty="0" smtClean="0">
                <a:ln>
                  <a:noFill/>
                </a:ln>
                <a:solidFill>
                  <a:schemeClr val="tx1">
                    <a:lumMod val="50000"/>
                    <a:lumOff val="50000"/>
                  </a:schemeClr>
                </a:solidFill>
                <a:effectLst/>
                <a:uLnTx/>
                <a:uFillTx/>
                <a:latin typeface="Century Gothic" pitchFamily="34" charset="0"/>
                <a:ea typeface="+mj-ea"/>
                <a:cs typeface="+mj-cs"/>
              </a:rPr>
              <a:t>Positive Results for AIT</a:t>
            </a:r>
            <a:endParaRPr kumimoji="0" lang="en-IE" sz="1800" b="0" i="0" u="none" strike="noStrike" kern="0" cap="none" spc="0" normalizeH="0" noProof="0" dirty="0" smtClean="0">
              <a:ln>
                <a:noFill/>
              </a:ln>
              <a:solidFill>
                <a:schemeClr val="tx1">
                  <a:lumMod val="50000"/>
                  <a:lumOff val="50000"/>
                </a:schemeClr>
              </a:solidFill>
              <a:effectLst/>
              <a:uLnTx/>
              <a:uFillTx/>
            </a:endParaRPr>
          </a:p>
        </p:txBody>
      </p:sp>
    </p:spTree>
    <p:extLst>
      <p:ext uri="{BB962C8B-B14F-4D97-AF65-F5344CB8AC3E}">
        <p14:creationId xmlns:p14="http://schemas.microsoft.com/office/powerpoint/2010/main" val="30345113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29349" y="265791"/>
            <a:ext cx="5514651" cy="70788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4000" b="1" i="0" u="none" strike="noStrike" kern="0" cap="none" spc="0" normalizeH="0" noProof="0" dirty="0" smtClean="0">
                <a:ln>
                  <a:noFill/>
                </a:ln>
                <a:solidFill>
                  <a:schemeClr val="tx1">
                    <a:lumMod val="50000"/>
                    <a:lumOff val="50000"/>
                  </a:schemeClr>
                </a:solidFill>
                <a:effectLst/>
                <a:uLnTx/>
                <a:uFillTx/>
                <a:latin typeface="Century Gothic" pitchFamily="34" charset="0"/>
                <a:ea typeface="+mj-ea"/>
                <a:cs typeface="+mj-cs"/>
              </a:rPr>
              <a:t>Positive Results for AIT</a:t>
            </a:r>
            <a:endParaRPr kumimoji="0" lang="en-IE" sz="1800" b="0" i="0" u="none" strike="noStrike" kern="0" cap="none" spc="0" normalizeH="0" noProof="0" dirty="0" smtClean="0">
              <a:ln>
                <a:noFill/>
              </a:ln>
              <a:solidFill>
                <a:schemeClr val="tx1">
                  <a:lumMod val="50000"/>
                  <a:lumOff val="50000"/>
                </a:schemeClr>
              </a:solidFill>
              <a:effectLst/>
              <a:uLnTx/>
              <a:uFillTx/>
            </a:endParaRPr>
          </a:p>
        </p:txBody>
      </p:sp>
      <p:sp>
        <p:nvSpPr>
          <p:cNvPr id="3" name="TextBox 2"/>
          <p:cNvSpPr txBox="1"/>
          <p:nvPr/>
        </p:nvSpPr>
        <p:spPr>
          <a:xfrm>
            <a:off x="611560" y="1916832"/>
            <a:ext cx="8532440" cy="4031873"/>
          </a:xfrm>
          <a:prstGeom prst="rect">
            <a:avLst/>
          </a:prstGeom>
          <a:noFill/>
        </p:spPr>
        <p:txBody>
          <a:bodyPr wrap="square" rtlCol="0">
            <a:spAutoFit/>
          </a:bodyPr>
          <a:lstStyle/>
          <a:p>
            <a:r>
              <a:rPr lang="en-IE" sz="3200" dirty="0" smtClean="0">
                <a:latin typeface="Gill Sans MT" panose="020B0502020104020203" pitchFamily="34" charset="0"/>
              </a:rPr>
              <a:t>How would you evaluate your entire educational experience at this institute?</a:t>
            </a:r>
          </a:p>
          <a:p>
            <a:endParaRPr lang="en-IE" sz="3200" dirty="0" smtClean="0">
              <a:latin typeface="Gill Sans MT" panose="020B0502020104020203" pitchFamily="34" charset="0"/>
            </a:endParaRPr>
          </a:p>
          <a:p>
            <a:endParaRPr lang="en-IE" sz="3200" dirty="0">
              <a:latin typeface="Gill Sans MT" panose="020B0502020104020203" pitchFamily="34" charset="0"/>
            </a:endParaRPr>
          </a:p>
          <a:p>
            <a:r>
              <a:rPr lang="en-IE" sz="3200" dirty="0" smtClean="0">
                <a:latin typeface="Gill Sans MT" panose="020B0502020104020203" pitchFamily="34" charset="0"/>
              </a:rPr>
              <a:t>If you could start over again, would you go to the same institution you are attending?</a:t>
            </a:r>
          </a:p>
          <a:p>
            <a:endParaRPr lang="en-IE" sz="3200" dirty="0" smtClean="0">
              <a:latin typeface="Gill Sans MT" panose="020B0502020104020203" pitchFamily="34" charset="0"/>
            </a:endParaRPr>
          </a:p>
          <a:p>
            <a:endParaRPr lang="en-IE" sz="3200" dirty="0" smtClean="0">
              <a:latin typeface="Gill Sans MT" panose="020B0502020104020203"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267202277"/>
              </p:ext>
            </p:extLst>
          </p:nvPr>
        </p:nvGraphicFramePr>
        <p:xfrm>
          <a:off x="1115616" y="3094164"/>
          <a:ext cx="6696744" cy="741680"/>
        </p:xfrm>
        <a:graphic>
          <a:graphicData uri="http://schemas.openxmlformats.org/drawingml/2006/table">
            <a:tbl>
              <a:tblPr firstRow="1" bandRow="1">
                <a:tableStyleId>{5C22544A-7EE6-4342-B048-85BDC9FD1C3A}</a:tableStyleId>
              </a:tblPr>
              <a:tblGrid>
                <a:gridCol w="2466172">
                  <a:extLst>
                    <a:ext uri="{9D8B030D-6E8A-4147-A177-3AD203B41FA5}">
                      <a16:colId xmlns:a16="http://schemas.microsoft.com/office/drawing/2014/main" val="3393643443"/>
                    </a:ext>
                  </a:extLst>
                </a:gridCol>
                <a:gridCol w="1090486">
                  <a:extLst>
                    <a:ext uri="{9D8B030D-6E8A-4147-A177-3AD203B41FA5}">
                      <a16:colId xmlns:a16="http://schemas.microsoft.com/office/drawing/2014/main" val="672076710"/>
                    </a:ext>
                  </a:extLst>
                </a:gridCol>
                <a:gridCol w="1090486">
                  <a:extLst>
                    <a:ext uri="{9D8B030D-6E8A-4147-A177-3AD203B41FA5}">
                      <a16:colId xmlns:a16="http://schemas.microsoft.com/office/drawing/2014/main" val="4269638567"/>
                    </a:ext>
                  </a:extLst>
                </a:gridCol>
                <a:gridCol w="1085082">
                  <a:extLst>
                    <a:ext uri="{9D8B030D-6E8A-4147-A177-3AD203B41FA5}">
                      <a16:colId xmlns:a16="http://schemas.microsoft.com/office/drawing/2014/main" val="1536925167"/>
                    </a:ext>
                  </a:extLst>
                </a:gridCol>
                <a:gridCol w="964518">
                  <a:extLst>
                    <a:ext uri="{9D8B030D-6E8A-4147-A177-3AD203B41FA5}">
                      <a16:colId xmlns:a16="http://schemas.microsoft.com/office/drawing/2014/main" val="2540139051"/>
                    </a:ext>
                  </a:extLst>
                </a:gridCol>
              </a:tblGrid>
              <a:tr h="370840">
                <a:tc>
                  <a:txBody>
                    <a:bodyPr/>
                    <a:lstStyle/>
                    <a:p>
                      <a:pPr algn="ctr"/>
                      <a:r>
                        <a:rPr lang="en-IE" dirty="0" smtClean="0"/>
                        <a:t>Rating</a:t>
                      </a:r>
                      <a:endParaRPr lang="en-IE" dirty="0"/>
                    </a:p>
                  </a:txBody>
                  <a:tcPr anchor="ctr"/>
                </a:tc>
                <a:tc>
                  <a:txBody>
                    <a:bodyPr/>
                    <a:lstStyle/>
                    <a:p>
                      <a:pPr algn="ctr"/>
                      <a:r>
                        <a:rPr lang="en-IE" dirty="0" smtClean="0"/>
                        <a:t>2014</a:t>
                      </a:r>
                      <a:endParaRPr lang="en-IE" dirty="0"/>
                    </a:p>
                  </a:txBody>
                  <a:tcPr anchor="ctr"/>
                </a:tc>
                <a:tc>
                  <a:txBody>
                    <a:bodyPr/>
                    <a:lstStyle/>
                    <a:p>
                      <a:pPr algn="ctr"/>
                      <a:r>
                        <a:rPr lang="en-IE" dirty="0" smtClean="0"/>
                        <a:t>2015</a:t>
                      </a:r>
                      <a:endParaRPr lang="en-IE" dirty="0"/>
                    </a:p>
                  </a:txBody>
                  <a:tcPr anchor="ctr"/>
                </a:tc>
                <a:tc>
                  <a:txBody>
                    <a:bodyPr/>
                    <a:lstStyle/>
                    <a:p>
                      <a:pPr algn="ctr"/>
                      <a:r>
                        <a:rPr lang="en-IE" dirty="0" smtClean="0"/>
                        <a:t>2016</a:t>
                      </a:r>
                      <a:endParaRPr lang="en-IE" dirty="0"/>
                    </a:p>
                  </a:txBody>
                  <a:tcPr anchor="ctr"/>
                </a:tc>
                <a:tc>
                  <a:txBody>
                    <a:bodyPr/>
                    <a:lstStyle/>
                    <a:p>
                      <a:pPr algn="ctr"/>
                      <a:r>
                        <a:rPr lang="en-IE" dirty="0" smtClean="0"/>
                        <a:t>2017</a:t>
                      </a:r>
                      <a:endParaRPr lang="en-IE" dirty="0"/>
                    </a:p>
                  </a:txBody>
                  <a:tcPr anchor="ctr"/>
                </a:tc>
                <a:extLst>
                  <a:ext uri="{0D108BD9-81ED-4DB2-BD59-A6C34878D82A}">
                    <a16:rowId xmlns:a16="http://schemas.microsoft.com/office/drawing/2014/main" val="1730310990"/>
                  </a:ext>
                </a:extLst>
              </a:tr>
              <a:tr h="370840">
                <a:tc>
                  <a:txBody>
                    <a:bodyPr/>
                    <a:lstStyle/>
                    <a:p>
                      <a:pPr algn="ctr"/>
                      <a:r>
                        <a:rPr lang="en-IE" dirty="0" smtClean="0"/>
                        <a:t>Good/Excellent</a:t>
                      </a:r>
                      <a:endParaRPr lang="en-IE" dirty="0"/>
                    </a:p>
                  </a:txBody>
                  <a:tcPr anchor="ctr"/>
                </a:tc>
                <a:tc>
                  <a:txBody>
                    <a:bodyPr/>
                    <a:lstStyle/>
                    <a:p>
                      <a:pPr algn="ctr"/>
                      <a:r>
                        <a:rPr lang="en-IE" dirty="0" smtClean="0"/>
                        <a:t>84%</a:t>
                      </a:r>
                      <a:endParaRPr lang="en-IE" dirty="0"/>
                    </a:p>
                  </a:txBody>
                  <a:tcPr anchor="ctr"/>
                </a:tc>
                <a:tc>
                  <a:txBody>
                    <a:bodyPr/>
                    <a:lstStyle/>
                    <a:p>
                      <a:pPr algn="ctr"/>
                      <a:r>
                        <a:rPr lang="en-IE" dirty="0" smtClean="0"/>
                        <a:t>83%</a:t>
                      </a:r>
                      <a:endParaRPr lang="en-IE" dirty="0"/>
                    </a:p>
                  </a:txBody>
                  <a:tcPr anchor="ctr"/>
                </a:tc>
                <a:tc>
                  <a:txBody>
                    <a:bodyPr/>
                    <a:lstStyle/>
                    <a:p>
                      <a:pPr algn="ctr"/>
                      <a:r>
                        <a:rPr lang="en-IE" dirty="0" smtClean="0"/>
                        <a:t>87%</a:t>
                      </a:r>
                      <a:endParaRPr lang="en-IE" dirty="0"/>
                    </a:p>
                  </a:txBody>
                  <a:tcPr anchor="ctr"/>
                </a:tc>
                <a:tc>
                  <a:txBody>
                    <a:bodyPr/>
                    <a:lstStyle/>
                    <a:p>
                      <a:pPr algn="ctr"/>
                      <a:r>
                        <a:rPr lang="en-IE" dirty="0" smtClean="0"/>
                        <a:t>87%</a:t>
                      </a:r>
                      <a:endParaRPr lang="en-IE" dirty="0"/>
                    </a:p>
                  </a:txBody>
                  <a:tcPr anchor="ctr"/>
                </a:tc>
                <a:extLst>
                  <a:ext uri="{0D108BD9-81ED-4DB2-BD59-A6C34878D82A}">
                    <a16:rowId xmlns:a16="http://schemas.microsoft.com/office/drawing/2014/main" val="945507486"/>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596298870"/>
              </p:ext>
            </p:extLst>
          </p:nvPr>
        </p:nvGraphicFramePr>
        <p:xfrm>
          <a:off x="1043608" y="5157192"/>
          <a:ext cx="6768752" cy="1009890"/>
        </p:xfrm>
        <a:graphic>
          <a:graphicData uri="http://schemas.openxmlformats.org/drawingml/2006/table">
            <a:tbl>
              <a:tblPr firstRow="1" bandRow="1">
                <a:tableStyleId>{5C22544A-7EE6-4342-B048-85BDC9FD1C3A}</a:tableStyleId>
              </a:tblPr>
              <a:tblGrid>
                <a:gridCol w="2561149">
                  <a:extLst>
                    <a:ext uri="{9D8B030D-6E8A-4147-A177-3AD203B41FA5}">
                      <a16:colId xmlns:a16="http://schemas.microsoft.com/office/drawing/2014/main" val="1225108072"/>
                    </a:ext>
                  </a:extLst>
                </a:gridCol>
                <a:gridCol w="1036656">
                  <a:extLst>
                    <a:ext uri="{9D8B030D-6E8A-4147-A177-3AD203B41FA5}">
                      <a16:colId xmlns:a16="http://schemas.microsoft.com/office/drawing/2014/main" val="3443633252"/>
                    </a:ext>
                  </a:extLst>
                </a:gridCol>
                <a:gridCol w="1036656">
                  <a:extLst>
                    <a:ext uri="{9D8B030D-6E8A-4147-A177-3AD203B41FA5}">
                      <a16:colId xmlns:a16="http://schemas.microsoft.com/office/drawing/2014/main" val="1465364574"/>
                    </a:ext>
                  </a:extLst>
                </a:gridCol>
                <a:gridCol w="1097635">
                  <a:extLst>
                    <a:ext uri="{9D8B030D-6E8A-4147-A177-3AD203B41FA5}">
                      <a16:colId xmlns:a16="http://schemas.microsoft.com/office/drawing/2014/main" val="2071700778"/>
                    </a:ext>
                  </a:extLst>
                </a:gridCol>
                <a:gridCol w="1036656">
                  <a:extLst>
                    <a:ext uri="{9D8B030D-6E8A-4147-A177-3AD203B41FA5}">
                      <a16:colId xmlns:a16="http://schemas.microsoft.com/office/drawing/2014/main" val="3944731792"/>
                    </a:ext>
                  </a:extLst>
                </a:gridCol>
              </a:tblGrid>
              <a:tr h="369810">
                <a:tc>
                  <a:txBody>
                    <a:bodyPr/>
                    <a:lstStyle/>
                    <a:p>
                      <a:r>
                        <a:rPr lang="en-IE" dirty="0" smtClean="0"/>
                        <a:t>Rating</a:t>
                      </a:r>
                      <a:endParaRPr lang="en-IE" dirty="0"/>
                    </a:p>
                  </a:txBody>
                  <a:tcPr/>
                </a:tc>
                <a:tc>
                  <a:txBody>
                    <a:bodyPr/>
                    <a:lstStyle/>
                    <a:p>
                      <a:pPr algn="ctr"/>
                      <a:r>
                        <a:rPr lang="en-IE" dirty="0" smtClean="0"/>
                        <a:t>2014</a:t>
                      </a:r>
                      <a:endParaRPr lang="en-IE" dirty="0"/>
                    </a:p>
                  </a:txBody>
                  <a:tcPr/>
                </a:tc>
                <a:tc>
                  <a:txBody>
                    <a:bodyPr/>
                    <a:lstStyle/>
                    <a:p>
                      <a:pPr algn="ctr"/>
                      <a:r>
                        <a:rPr lang="en-IE" dirty="0" smtClean="0"/>
                        <a:t>2015</a:t>
                      </a:r>
                      <a:endParaRPr lang="en-IE" dirty="0"/>
                    </a:p>
                  </a:txBody>
                  <a:tcPr/>
                </a:tc>
                <a:tc>
                  <a:txBody>
                    <a:bodyPr/>
                    <a:lstStyle/>
                    <a:p>
                      <a:pPr algn="ctr"/>
                      <a:r>
                        <a:rPr lang="en-IE" dirty="0" smtClean="0"/>
                        <a:t>2016</a:t>
                      </a:r>
                      <a:endParaRPr lang="en-IE" dirty="0"/>
                    </a:p>
                  </a:txBody>
                  <a:tcPr/>
                </a:tc>
                <a:tc>
                  <a:txBody>
                    <a:bodyPr/>
                    <a:lstStyle/>
                    <a:p>
                      <a:pPr algn="ctr"/>
                      <a:r>
                        <a:rPr lang="en-IE" dirty="0" smtClean="0"/>
                        <a:t>2017</a:t>
                      </a:r>
                      <a:endParaRPr lang="en-IE" dirty="0"/>
                    </a:p>
                  </a:txBody>
                  <a:tcPr/>
                </a:tc>
                <a:extLst>
                  <a:ext uri="{0D108BD9-81ED-4DB2-BD59-A6C34878D82A}">
                    <a16:rowId xmlns:a16="http://schemas.microsoft.com/office/drawing/2014/main" val="2392902499"/>
                  </a:ext>
                </a:extLst>
              </a:tr>
              <a:tr h="638302">
                <a:tc>
                  <a:txBody>
                    <a:bodyPr/>
                    <a:lstStyle/>
                    <a:p>
                      <a:r>
                        <a:rPr lang="en-IE" dirty="0" smtClean="0"/>
                        <a:t>Probably</a:t>
                      </a:r>
                      <a:r>
                        <a:rPr lang="en-IE" baseline="0" dirty="0" smtClean="0"/>
                        <a:t> Yes &amp; Definitely Yes</a:t>
                      </a:r>
                      <a:endParaRPr lang="en-IE" dirty="0"/>
                    </a:p>
                  </a:txBody>
                  <a:tcPr/>
                </a:tc>
                <a:tc>
                  <a:txBody>
                    <a:bodyPr/>
                    <a:lstStyle/>
                    <a:p>
                      <a:pPr algn="ctr"/>
                      <a:r>
                        <a:rPr lang="en-IE" dirty="0" smtClean="0"/>
                        <a:t>83%</a:t>
                      </a:r>
                      <a:endParaRPr lang="en-IE" dirty="0"/>
                    </a:p>
                  </a:txBody>
                  <a:tcPr/>
                </a:tc>
                <a:tc>
                  <a:txBody>
                    <a:bodyPr/>
                    <a:lstStyle/>
                    <a:p>
                      <a:pPr algn="ctr"/>
                      <a:r>
                        <a:rPr lang="en-IE" dirty="0" smtClean="0"/>
                        <a:t>83%</a:t>
                      </a:r>
                      <a:endParaRPr lang="en-IE" dirty="0"/>
                    </a:p>
                  </a:txBody>
                  <a:tcPr/>
                </a:tc>
                <a:tc>
                  <a:txBody>
                    <a:bodyPr/>
                    <a:lstStyle/>
                    <a:p>
                      <a:pPr algn="ctr"/>
                      <a:r>
                        <a:rPr lang="en-IE" dirty="0" smtClean="0"/>
                        <a:t>84%</a:t>
                      </a:r>
                      <a:endParaRPr lang="en-IE"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E" dirty="0" smtClean="0"/>
                        <a:t>83%</a:t>
                      </a:r>
                    </a:p>
                    <a:p>
                      <a:pPr algn="ctr"/>
                      <a:endParaRPr lang="en-IE" dirty="0"/>
                    </a:p>
                  </a:txBody>
                  <a:tcPr/>
                </a:tc>
                <a:extLst>
                  <a:ext uri="{0D108BD9-81ED-4DB2-BD59-A6C34878D82A}">
                    <a16:rowId xmlns:a16="http://schemas.microsoft.com/office/drawing/2014/main" val="517849652"/>
                  </a:ext>
                </a:extLst>
              </a:tr>
            </a:tbl>
          </a:graphicData>
        </a:graphic>
      </p:graphicFrame>
    </p:spTree>
    <p:extLst>
      <p:ext uri="{BB962C8B-B14F-4D97-AF65-F5344CB8AC3E}">
        <p14:creationId xmlns:p14="http://schemas.microsoft.com/office/powerpoint/2010/main" val="688457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7176" y="188640"/>
            <a:ext cx="7416824" cy="741194"/>
          </a:xfrm>
        </p:spPr>
        <p:txBody>
          <a:bodyPr/>
          <a:lstStyle/>
          <a:p>
            <a:pPr algn="r"/>
            <a:r>
              <a:rPr lang="en-IE" dirty="0" smtClean="0">
                <a:solidFill>
                  <a:schemeClr val="tx1">
                    <a:lumMod val="50000"/>
                    <a:lumOff val="50000"/>
                  </a:schemeClr>
                </a:solidFill>
              </a:rPr>
              <a:t>Analysis of Outcomes</a:t>
            </a:r>
            <a:endParaRPr lang="en-IE" dirty="0">
              <a:solidFill>
                <a:schemeClr val="tx1">
                  <a:lumMod val="50000"/>
                  <a:lumOff val="50000"/>
                </a:schemeClr>
              </a:solidFill>
            </a:endParaRPr>
          </a:p>
        </p:txBody>
      </p:sp>
      <p:sp>
        <p:nvSpPr>
          <p:cNvPr id="3" name="Content Placeholder 2"/>
          <p:cNvSpPr>
            <a:spLocks noGrp="1"/>
          </p:cNvSpPr>
          <p:nvPr>
            <p:ph idx="1"/>
          </p:nvPr>
        </p:nvSpPr>
        <p:spPr>
          <a:xfrm>
            <a:off x="539552" y="1700808"/>
            <a:ext cx="8352928" cy="4392488"/>
          </a:xfrm>
        </p:spPr>
        <p:txBody>
          <a:bodyPr/>
          <a:lstStyle/>
          <a:p>
            <a:pPr>
              <a:buClr>
                <a:schemeClr val="bg2"/>
              </a:buClr>
            </a:pPr>
            <a:r>
              <a:rPr lang="en-IE" dirty="0" smtClean="0">
                <a:solidFill>
                  <a:schemeClr val="bg2"/>
                </a:solidFill>
              </a:rPr>
              <a:t>Benchmark AIT against national &amp; sector results, All ISSE, Unis, All </a:t>
            </a:r>
            <a:r>
              <a:rPr lang="en-IE" dirty="0" err="1" smtClean="0">
                <a:solidFill>
                  <a:schemeClr val="bg2"/>
                </a:solidFill>
              </a:rPr>
              <a:t>IoTs</a:t>
            </a:r>
            <a:r>
              <a:rPr lang="en-IE" dirty="0" smtClean="0">
                <a:solidFill>
                  <a:schemeClr val="bg2"/>
                </a:solidFill>
              </a:rPr>
              <a:t>, Other HEIs</a:t>
            </a:r>
            <a:endParaRPr lang="en-IE" dirty="0">
              <a:solidFill>
                <a:schemeClr val="bg2"/>
              </a:solidFill>
            </a:endParaRPr>
          </a:p>
          <a:p>
            <a:pPr>
              <a:buClr>
                <a:schemeClr val="bg2"/>
              </a:buClr>
            </a:pPr>
            <a:r>
              <a:rPr lang="en-IE" dirty="0" smtClean="0">
                <a:solidFill>
                  <a:schemeClr val="bg2"/>
                </a:solidFill>
              </a:rPr>
              <a:t>Analysis by year of study Y1, YF, PGT</a:t>
            </a:r>
          </a:p>
          <a:p>
            <a:pPr>
              <a:buClr>
                <a:schemeClr val="bg2"/>
              </a:buClr>
            </a:pPr>
            <a:r>
              <a:rPr lang="en-IE" dirty="0" smtClean="0">
                <a:solidFill>
                  <a:schemeClr val="bg2"/>
                </a:solidFill>
              </a:rPr>
              <a:t>Internally by Faculty &amp; Department</a:t>
            </a:r>
          </a:p>
          <a:p>
            <a:pPr>
              <a:buClr>
                <a:schemeClr val="bg2"/>
              </a:buClr>
            </a:pPr>
            <a:r>
              <a:rPr lang="en-IE" dirty="0" smtClean="0">
                <a:solidFill>
                  <a:schemeClr val="bg2"/>
                </a:solidFill>
              </a:rPr>
              <a:t>Benchmarked to other national surveys of students engagement e.g. NSSE</a:t>
            </a:r>
          </a:p>
          <a:p>
            <a:pPr>
              <a:buClr>
                <a:schemeClr val="bg2"/>
              </a:buClr>
            </a:pPr>
            <a:r>
              <a:rPr lang="en-IE" dirty="0" smtClean="0">
                <a:solidFill>
                  <a:schemeClr val="bg2"/>
                </a:solidFill>
              </a:rPr>
              <a:t>Issues around extracting comparable data</a:t>
            </a:r>
          </a:p>
        </p:txBody>
      </p:sp>
    </p:spTree>
    <p:extLst>
      <p:ext uri="{BB962C8B-B14F-4D97-AF65-F5344CB8AC3E}">
        <p14:creationId xmlns:p14="http://schemas.microsoft.com/office/powerpoint/2010/main" val="26360731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57200" y="1556792"/>
            <a:ext cx="8229600" cy="4996408"/>
          </a:xfrm>
          <a:prstGeom prst="rect">
            <a:avLst/>
          </a:prstGeom>
        </p:spPr>
      </p:pic>
      <p:sp>
        <p:nvSpPr>
          <p:cNvPr id="2" name="Title 1"/>
          <p:cNvSpPr>
            <a:spLocks noGrp="1"/>
          </p:cNvSpPr>
          <p:nvPr>
            <p:ph type="title"/>
          </p:nvPr>
        </p:nvSpPr>
        <p:spPr>
          <a:xfrm>
            <a:off x="1727176" y="188640"/>
            <a:ext cx="7416824" cy="741194"/>
          </a:xfrm>
        </p:spPr>
        <p:txBody>
          <a:bodyPr/>
          <a:lstStyle/>
          <a:p>
            <a:pPr algn="r"/>
            <a:r>
              <a:rPr lang="en-IE" dirty="0" smtClean="0">
                <a:solidFill>
                  <a:schemeClr val="tx1">
                    <a:lumMod val="50000"/>
                    <a:lumOff val="50000"/>
                  </a:schemeClr>
                </a:solidFill>
              </a:rPr>
              <a:t>Analysis of Outcomes</a:t>
            </a:r>
            <a:endParaRPr lang="en-IE" dirty="0">
              <a:solidFill>
                <a:schemeClr val="tx1">
                  <a:lumMod val="50000"/>
                  <a:lumOff val="50000"/>
                </a:schemeClr>
              </a:solidFill>
            </a:endParaRPr>
          </a:p>
        </p:txBody>
      </p:sp>
    </p:spTree>
    <p:extLst>
      <p:ext uri="{BB962C8B-B14F-4D97-AF65-F5344CB8AC3E}">
        <p14:creationId xmlns:p14="http://schemas.microsoft.com/office/powerpoint/2010/main" val="1007203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7176" y="188640"/>
            <a:ext cx="7416824" cy="741194"/>
          </a:xfrm>
        </p:spPr>
        <p:txBody>
          <a:bodyPr/>
          <a:lstStyle/>
          <a:p>
            <a:pPr algn="r"/>
            <a:r>
              <a:rPr lang="en-IE" dirty="0" smtClean="0">
                <a:solidFill>
                  <a:schemeClr val="tx1">
                    <a:lumMod val="50000"/>
                    <a:lumOff val="50000"/>
                  </a:schemeClr>
                </a:solidFill>
              </a:rPr>
              <a:t>Analysis of Outcomes</a:t>
            </a:r>
            <a:endParaRPr lang="en-IE" dirty="0">
              <a:solidFill>
                <a:schemeClr val="tx1">
                  <a:lumMod val="50000"/>
                  <a:lumOff val="50000"/>
                </a:schemeClr>
              </a:solidFill>
            </a:endParaRPr>
          </a:p>
        </p:txBody>
      </p:sp>
      <p:pic>
        <p:nvPicPr>
          <p:cNvPr id="4" name="Picture 3"/>
          <p:cNvPicPr>
            <a:picLocks noChangeAspect="1"/>
          </p:cNvPicPr>
          <p:nvPr/>
        </p:nvPicPr>
        <p:blipFill>
          <a:blip r:embed="rId2"/>
          <a:stretch>
            <a:fillRect/>
          </a:stretch>
        </p:blipFill>
        <p:spPr>
          <a:xfrm>
            <a:off x="251520" y="1772816"/>
            <a:ext cx="8568952" cy="4824536"/>
          </a:xfrm>
          <a:prstGeom prst="rect">
            <a:avLst/>
          </a:prstGeom>
        </p:spPr>
      </p:pic>
    </p:spTree>
    <p:extLst>
      <p:ext uri="{BB962C8B-B14F-4D97-AF65-F5344CB8AC3E}">
        <p14:creationId xmlns:p14="http://schemas.microsoft.com/office/powerpoint/2010/main" val="1686607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9672" y="116632"/>
            <a:ext cx="7496604" cy="954107"/>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GB" sz="3600" b="1" kern="0" dirty="0" smtClean="0">
                <a:solidFill>
                  <a:schemeClr val="tx1">
                    <a:lumMod val="50000"/>
                    <a:lumOff val="50000"/>
                  </a:schemeClr>
                </a:solidFill>
                <a:latin typeface="Century Gothic" pitchFamily="34" charset="0"/>
                <a:ea typeface="+mj-ea"/>
                <a:cs typeface="+mj-cs"/>
              </a:rPr>
              <a:t>ISSE Indices All Students</a:t>
            </a:r>
          </a:p>
          <a:p>
            <a:pPr marL="0" marR="0" lvl="0" indent="0" algn="r" defTabSz="914400" eaLnBrk="1" fontAlgn="auto" latinLnBrk="0" hangingPunct="1">
              <a:lnSpc>
                <a:spcPct val="100000"/>
              </a:lnSpc>
              <a:spcBef>
                <a:spcPts val="0"/>
              </a:spcBef>
              <a:spcAft>
                <a:spcPts val="0"/>
              </a:spcAft>
              <a:buClrTx/>
              <a:buSzTx/>
              <a:buFontTx/>
              <a:buNone/>
              <a:tabLst/>
              <a:defRPr/>
            </a:pPr>
            <a:r>
              <a:rPr kumimoji="0" lang="en-IE" sz="2000" b="0" i="0" u="none" strike="noStrike" kern="0" cap="none" spc="0" normalizeH="0" noProof="0" dirty="0" smtClean="0">
                <a:ln>
                  <a:noFill/>
                </a:ln>
                <a:solidFill>
                  <a:schemeClr val="tx1">
                    <a:lumMod val="50000"/>
                    <a:lumOff val="50000"/>
                  </a:schemeClr>
                </a:solidFill>
                <a:effectLst/>
                <a:uLnTx/>
                <a:uFillTx/>
              </a:rPr>
              <a:t>(AIT v All HEIs v All IoTs)</a:t>
            </a:r>
          </a:p>
        </p:txBody>
      </p:sp>
      <p:pic>
        <p:nvPicPr>
          <p:cNvPr id="4" name="Picture 3"/>
          <p:cNvPicPr>
            <a:picLocks noChangeAspect="1"/>
          </p:cNvPicPr>
          <p:nvPr/>
        </p:nvPicPr>
        <p:blipFill>
          <a:blip r:embed="rId3"/>
          <a:stretch>
            <a:fillRect/>
          </a:stretch>
        </p:blipFill>
        <p:spPr>
          <a:xfrm>
            <a:off x="539552" y="1447800"/>
            <a:ext cx="8136904" cy="5221560"/>
          </a:xfrm>
          <a:prstGeom prst="rect">
            <a:avLst/>
          </a:prstGeom>
        </p:spPr>
      </p:pic>
    </p:spTree>
    <p:extLst>
      <p:ext uri="{BB962C8B-B14F-4D97-AF65-F5344CB8AC3E}">
        <p14:creationId xmlns:p14="http://schemas.microsoft.com/office/powerpoint/2010/main" val="38129729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47396" y="0"/>
            <a:ext cx="7496604" cy="954107"/>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GB" sz="3600" b="1" kern="0" dirty="0">
                <a:solidFill>
                  <a:schemeClr val="tx1">
                    <a:lumMod val="50000"/>
                    <a:lumOff val="50000"/>
                  </a:schemeClr>
                </a:solidFill>
                <a:latin typeface="Century Gothic" pitchFamily="34" charset="0"/>
              </a:rPr>
              <a:t>ISSE Indices All Students</a:t>
            </a:r>
          </a:p>
          <a:p>
            <a:pPr marL="0" marR="0" lvl="0" indent="0" algn="r" defTabSz="914400" eaLnBrk="1" fontAlgn="auto" latinLnBrk="0" hangingPunct="1">
              <a:lnSpc>
                <a:spcPct val="100000"/>
              </a:lnSpc>
              <a:spcBef>
                <a:spcPts val="0"/>
              </a:spcBef>
              <a:spcAft>
                <a:spcPts val="0"/>
              </a:spcAft>
              <a:buClrTx/>
              <a:buSzTx/>
              <a:buFontTx/>
              <a:buNone/>
              <a:tabLst/>
              <a:defRPr/>
            </a:pPr>
            <a:r>
              <a:rPr lang="en-IE" sz="2000" kern="0" dirty="0">
                <a:solidFill>
                  <a:schemeClr val="tx1">
                    <a:lumMod val="50000"/>
                    <a:lumOff val="50000"/>
                  </a:schemeClr>
                </a:solidFill>
              </a:rPr>
              <a:t>(AIT v All HEIs v All </a:t>
            </a:r>
            <a:r>
              <a:rPr lang="en-IE" sz="2000" kern="0" dirty="0" smtClean="0">
                <a:solidFill>
                  <a:schemeClr val="tx1">
                    <a:lumMod val="50000"/>
                    <a:lumOff val="50000"/>
                  </a:schemeClr>
                </a:solidFill>
              </a:rPr>
              <a:t>IoTs v UNIs)</a:t>
            </a:r>
            <a:endParaRPr kumimoji="0" lang="en-IE" sz="3600" b="0" i="0" u="none" strike="noStrike" kern="0" cap="none" spc="0" normalizeH="0" noProof="0" dirty="0" smtClean="0">
              <a:ln>
                <a:noFill/>
              </a:ln>
              <a:solidFill>
                <a:schemeClr val="tx1">
                  <a:lumMod val="50000"/>
                  <a:lumOff val="50000"/>
                </a:schemeClr>
              </a:solidFill>
              <a:effectLst/>
              <a:uLnTx/>
              <a:uFillTx/>
            </a:endParaRPr>
          </a:p>
        </p:txBody>
      </p:sp>
      <p:pic>
        <p:nvPicPr>
          <p:cNvPr id="3" name="Picture 2"/>
          <p:cNvPicPr>
            <a:picLocks noChangeAspect="1"/>
          </p:cNvPicPr>
          <p:nvPr/>
        </p:nvPicPr>
        <p:blipFill>
          <a:blip r:embed="rId3"/>
          <a:stretch>
            <a:fillRect/>
          </a:stretch>
        </p:blipFill>
        <p:spPr>
          <a:xfrm>
            <a:off x="0" y="1484784"/>
            <a:ext cx="9144000" cy="5184576"/>
          </a:xfrm>
          <a:prstGeom prst="rect">
            <a:avLst/>
          </a:prstGeom>
        </p:spPr>
      </p:pic>
    </p:spTree>
    <p:extLst>
      <p:ext uri="{BB962C8B-B14F-4D97-AF65-F5344CB8AC3E}">
        <p14:creationId xmlns:p14="http://schemas.microsoft.com/office/powerpoint/2010/main" val="13332724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032" y="15652"/>
            <a:ext cx="8712968" cy="785818"/>
          </a:xfrm>
        </p:spPr>
        <p:txBody>
          <a:bodyPr/>
          <a:lstStyle/>
          <a:p>
            <a:pPr lvl="0" algn="r" eaLnBrk="1" fontAlgn="auto" hangingPunct="1">
              <a:spcBef>
                <a:spcPts val="0"/>
              </a:spcBef>
              <a:spcAft>
                <a:spcPts val="0"/>
              </a:spcAft>
              <a:tabLst/>
              <a:defRPr/>
            </a:pPr>
            <a:r>
              <a:rPr lang="en-GB" dirty="0" smtClean="0">
                <a:solidFill>
                  <a:schemeClr val="tx1">
                    <a:lumMod val="50000"/>
                    <a:lumOff val="50000"/>
                  </a:schemeClr>
                </a:solidFill>
              </a:rPr>
              <a:t>           </a:t>
            </a:r>
            <a:r>
              <a:rPr lang="en-GB" sz="3600" dirty="0">
                <a:solidFill>
                  <a:srgbClr val="000000">
                    <a:lumMod val="50000"/>
                    <a:lumOff val="50000"/>
                  </a:srgbClr>
                </a:solidFill>
                <a:ea typeface="+mn-ea"/>
                <a:cs typeface="+mn-cs"/>
              </a:rPr>
              <a:t>ISSE Indices </a:t>
            </a:r>
            <a:r>
              <a:rPr lang="en-GB" sz="3600" dirty="0" smtClean="0">
                <a:solidFill>
                  <a:srgbClr val="000000">
                    <a:lumMod val="50000"/>
                    <a:lumOff val="50000"/>
                  </a:srgbClr>
                </a:solidFill>
                <a:ea typeface="+mn-ea"/>
                <a:cs typeface="+mn-cs"/>
              </a:rPr>
              <a:t>– 1st Years</a:t>
            </a:r>
            <a:r>
              <a:rPr lang="en-GB" sz="3600" dirty="0">
                <a:solidFill>
                  <a:srgbClr val="000000">
                    <a:lumMod val="50000"/>
                    <a:lumOff val="50000"/>
                  </a:srgbClr>
                </a:solidFill>
                <a:ea typeface="+mn-ea"/>
                <a:cs typeface="+mn-cs"/>
              </a:rPr>
              <a:t/>
            </a:r>
            <a:br>
              <a:rPr lang="en-GB" sz="3600" dirty="0">
                <a:solidFill>
                  <a:srgbClr val="000000">
                    <a:lumMod val="50000"/>
                    <a:lumOff val="50000"/>
                  </a:srgbClr>
                </a:solidFill>
                <a:ea typeface="+mn-ea"/>
                <a:cs typeface="+mn-cs"/>
              </a:rPr>
            </a:br>
            <a:r>
              <a:rPr lang="en-IE" sz="2000" b="0" dirty="0">
                <a:solidFill>
                  <a:srgbClr val="000000">
                    <a:lumMod val="50000"/>
                    <a:lumOff val="50000"/>
                  </a:srgbClr>
                </a:solidFill>
                <a:latin typeface="Arial" pitchFamily="34" charset="0"/>
                <a:ea typeface="+mn-ea"/>
                <a:cs typeface="+mn-cs"/>
              </a:rPr>
              <a:t>(AIT v All HEIs v All IoTs)</a:t>
            </a:r>
          </a:p>
        </p:txBody>
      </p:sp>
      <p:pic>
        <p:nvPicPr>
          <p:cNvPr id="3" name="Picture 2"/>
          <p:cNvPicPr>
            <a:picLocks noChangeAspect="1"/>
          </p:cNvPicPr>
          <p:nvPr/>
        </p:nvPicPr>
        <p:blipFill>
          <a:blip r:embed="rId2"/>
          <a:stretch>
            <a:fillRect/>
          </a:stretch>
        </p:blipFill>
        <p:spPr>
          <a:xfrm>
            <a:off x="431032" y="1447800"/>
            <a:ext cx="8389440" cy="5077544"/>
          </a:xfrm>
          <a:prstGeom prst="rect">
            <a:avLst/>
          </a:prstGeom>
        </p:spPr>
      </p:pic>
    </p:spTree>
    <p:extLst>
      <p:ext uri="{BB962C8B-B14F-4D97-AF65-F5344CB8AC3E}">
        <p14:creationId xmlns:p14="http://schemas.microsoft.com/office/powerpoint/2010/main" val="35097543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032" y="15652"/>
            <a:ext cx="8712968" cy="785818"/>
          </a:xfrm>
        </p:spPr>
        <p:txBody>
          <a:bodyPr/>
          <a:lstStyle/>
          <a:p>
            <a:pPr lvl="0" algn="r" eaLnBrk="1" fontAlgn="auto" hangingPunct="1">
              <a:spcBef>
                <a:spcPts val="0"/>
              </a:spcBef>
              <a:spcAft>
                <a:spcPts val="0"/>
              </a:spcAft>
              <a:tabLst/>
              <a:defRPr/>
            </a:pPr>
            <a:r>
              <a:rPr lang="en-GB" dirty="0" smtClean="0">
                <a:solidFill>
                  <a:schemeClr val="tx1">
                    <a:lumMod val="50000"/>
                    <a:lumOff val="50000"/>
                  </a:schemeClr>
                </a:solidFill>
              </a:rPr>
              <a:t> </a:t>
            </a:r>
            <a:r>
              <a:rPr lang="en-GB" sz="3600" dirty="0">
                <a:solidFill>
                  <a:srgbClr val="000000">
                    <a:lumMod val="50000"/>
                    <a:lumOff val="50000"/>
                  </a:srgbClr>
                </a:solidFill>
                <a:ea typeface="+mn-ea"/>
                <a:cs typeface="+mn-cs"/>
              </a:rPr>
              <a:t>ISSE Indices </a:t>
            </a:r>
            <a:r>
              <a:rPr lang="en-GB" sz="3600" dirty="0" smtClean="0">
                <a:solidFill>
                  <a:srgbClr val="000000">
                    <a:lumMod val="50000"/>
                    <a:lumOff val="50000"/>
                  </a:srgbClr>
                </a:solidFill>
                <a:ea typeface="+mn-ea"/>
                <a:cs typeface="+mn-cs"/>
              </a:rPr>
              <a:t>– 1</a:t>
            </a:r>
            <a:r>
              <a:rPr lang="en-GB" sz="3600" baseline="30000" dirty="0" smtClean="0">
                <a:solidFill>
                  <a:srgbClr val="000000">
                    <a:lumMod val="50000"/>
                    <a:lumOff val="50000"/>
                  </a:srgbClr>
                </a:solidFill>
                <a:ea typeface="+mn-ea"/>
                <a:cs typeface="+mn-cs"/>
              </a:rPr>
              <a:t>st</a:t>
            </a:r>
            <a:r>
              <a:rPr lang="en-GB" sz="3600" dirty="0" smtClean="0">
                <a:solidFill>
                  <a:srgbClr val="000000">
                    <a:lumMod val="50000"/>
                    <a:lumOff val="50000"/>
                  </a:srgbClr>
                </a:solidFill>
                <a:ea typeface="+mn-ea"/>
                <a:cs typeface="+mn-cs"/>
              </a:rPr>
              <a:t> Years</a:t>
            </a:r>
            <a:r>
              <a:rPr lang="en-GB" sz="3600" dirty="0">
                <a:solidFill>
                  <a:srgbClr val="000000">
                    <a:lumMod val="50000"/>
                    <a:lumOff val="50000"/>
                  </a:srgbClr>
                </a:solidFill>
                <a:ea typeface="+mn-ea"/>
                <a:cs typeface="+mn-cs"/>
              </a:rPr>
              <a:t/>
            </a:r>
            <a:br>
              <a:rPr lang="en-GB" sz="3600" dirty="0">
                <a:solidFill>
                  <a:srgbClr val="000000">
                    <a:lumMod val="50000"/>
                    <a:lumOff val="50000"/>
                  </a:srgbClr>
                </a:solidFill>
                <a:ea typeface="+mn-ea"/>
                <a:cs typeface="+mn-cs"/>
              </a:rPr>
            </a:br>
            <a:r>
              <a:rPr lang="en-IE" sz="2000" b="0" dirty="0">
                <a:solidFill>
                  <a:srgbClr val="000000">
                    <a:lumMod val="50000"/>
                    <a:lumOff val="50000"/>
                  </a:srgbClr>
                </a:solidFill>
                <a:latin typeface="Arial" pitchFamily="34" charset="0"/>
                <a:ea typeface="+mn-ea"/>
                <a:cs typeface="+mn-cs"/>
              </a:rPr>
              <a:t>(AIT v All HEIs v All IoTs v UNIs</a:t>
            </a:r>
            <a:endParaRPr lang="en-IE" sz="3600" dirty="0"/>
          </a:p>
        </p:txBody>
      </p:sp>
      <p:pic>
        <p:nvPicPr>
          <p:cNvPr id="11" name="Picture 10"/>
          <p:cNvPicPr>
            <a:picLocks noChangeAspect="1"/>
          </p:cNvPicPr>
          <p:nvPr/>
        </p:nvPicPr>
        <p:blipFill>
          <a:blip r:embed="rId2"/>
          <a:stretch>
            <a:fillRect/>
          </a:stretch>
        </p:blipFill>
        <p:spPr>
          <a:xfrm>
            <a:off x="107504" y="2060848"/>
            <a:ext cx="8856984" cy="4608512"/>
          </a:xfrm>
          <a:prstGeom prst="rect">
            <a:avLst/>
          </a:prstGeom>
        </p:spPr>
      </p:pic>
    </p:spTree>
    <p:extLst>
      <p:ext uri="{BB962C8B-B14F-4D97-AF65-F5344CB8AC3E}">
        <p14:creationId xmlns:p14="http://schemas.microsoft.com/office/powerpoint/2010/main" val="35977661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48064" y="260648"/>
            <a:ext cx="2215671" cy="70788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4000" b="1" kern="0" dirty="0" smtClean="0">
                <a:solidFill>
                  <a:schemeClr val="tx1">
                    <a:lumMod val="50000"/>
                    <a:lumOff val="50000"/>
                  </a:schemeClr>
                </a:solidFill>
                <a:latin typeface="Century Gothic" pitchFamily="34" charset="0"/>
                <a:ea typeface="+mj-ea"/>
                <a:cs typeface="+mj-cs"/>
              </a:rPr>
              <a:t>Agenda</a:t>
            </a:r>
            <a:endParaRPr kumimoji="0" lang="en-IE" sz="1800" b="0" i="0" u="none" strike="noStrike" kern="0" cap="none" spc="0" normalizeH="0" noProof="0" dirty="0" smtClean="0">
              <a:ln>
                <a:noFill/>
              </a:ln>
              <a:solidFill>
                <a:schemeClr val="tx1">
                  <a:lumMod val="50000"/>
                  <a:lumOff val="50000"/>
                </a:schemeClr>
              </a:solidFill>
              <a:effectLst/>
              <a:uLnTx/>
              <a:uFillTx/>
            </a:endParaRPr>
          </a:p>
        </p:txBody>
      </p:sp>
      <p:sp>
        <p:nvSpPr>
          <p:cNvPr id="3" name="TextBox 2"/>
          <p:cNvSpPr txBox="1"/>
          <p:nvPr/>
        </p:nvSpPr>
        <p:spPr>
          <a:xfrm>
            <a:off x="611560" y="1772816"/>
            <a:ext cx="8136904" cy="3539430"/>
          </a:xfrm>
          <a:prstGeom prst="rect">
            <a:avLst/>
          </a:prstGeom>
          <a:noFill/>
        </p:spPr>
        <p:txBody>
          <a:bodyPr wrap="square" rtlCol="0">
            <a:spAutoFit/>
          </a:bodyPr>
          <a:lstStyle/>
          <a:p>
            <a:pPr marL="457200" indent="-457200">
              <a:buFont typeface="Arial" panose="020B0604020202020204" pitchFamily="34" charset="0"/>
              <a:buChar char="•"/>
            </a:pPr>
            <a:r>
              <a:rPr lang="en-IE" sz="3200" dirty="0" smtClean="0">
                <a:solidFill>
                  <a:schemeClr val="bg2"/>
                </a:solidFill>
                <a:latin typeface="Gill Sans MT" panose="020B0502020104020203" pitchFamily="34" charset="0"/>
              </a:rPr>
              <a:t>Response Rates</a:t>
            </a:r>
          </a:p>
          <a:p>
            <a:pPr marL="457200" indent="-457200">
              <a:buFont typeface="Arial" panose="020B0604020202020204" pitchFamily="34" charset="0"/>
              <a:buChar char="•"/>
            </a:pPr>
            <a:endParaRPr lang="en-IE" sz="3200" dirty="0" smtClean="0">
              <a:solidFill>
                <a:schemeClr val="bg2"/>
              </a:solidFill>
              <a:latin typeface="Gill Sans MT" panose="020B0502020104020203" pitchFamily="34" charset="0"/>
            </a:endParaRPr>
          </a:p>
          <a:p>
            <a:pPr marL="457200" indent="-457200">
              <a:buFont typeface="Arial" panose="020B0604020202020204" pitchFamily="34" charset="0"/>
              <a:buChar char="•"/>
            </a:pPr>
            <a:r>
              <a:rPr lang="en-IE" sz="3200" dirty="0" smtClean="0">
                <a:solidFill>
                  <a:schemeClr val="bg2"/>
                </a:solidFill>
                <a:latin typeface="Gill Sans MT" panose="020B0502020104020203" pitchFamily="34" charset="0"/>
              </a:rPr>
              <a:t>Analysis of outputs (major change in 2016)</a:t>
            </a:r>
          </a:p>
          <a:p>
            <a:pPr marL="457200" indent="-457200">
              <a:buFont typeface="Arial" panose="020B0604020202020204" pitchFamily="34" charset="0"/>
              <a:buChar char="•"/>
            </a:pPr>
            <a:endParaRPr lang="en-IE" sz="3200" dirty="0" smtClean="0">
              <a:solidFill>
                <a:schemeClr val="bg2"/>
              </a:solidFill>
              <a:latin typeface="Gill Sans MT" panose="020B0502020104020203" pitchFamily="34" charset="0"/>
            </a:endParaRPr>
          </a:p>
          <a:p>
            <a:pPr marL="457200" indent="-457200">
              <a:buFont typeface="Arial" panose="020B0604020202020204" pitchFamily="34" charset="0"/>
              <a:buChar char="•"/>
            </a:pPr>
            <a:r>
              <a:rPr lang="en-IE" sz="3200" dirty="0" smtClean="0">
                <a:solidFill>
                  <a:schemeClr val="bg2"/>
                </a:solidFill>
                <a:latin typeface="Gill Sans MT" panose="020B0502020104020203" pitchFamily="34" charset="0"/>
              </a:rPr>
              <a:t>Application / use of results</a:t>
            </a:r>
          </a:p>
          <a:p>
            <a:pPr marL="457200" indent="-457200">
              <a:buFont typeface="Arial" panose="020B0604020202020204" pitchFamily="34" charset="0"/>
              <a:buChar char="•"/>
            </a:pPr>
            <a:endParaRPr lang="en-IE" sz="3200" dirty="0" smtClean="0">
              <a:solidFill>
                <a:schemeClr val="bg2"/>
              </a:solidFill>
              <a:latin typeface="Gill Sans MT" panose="020B0502020104020203" pitchFamily="34" charset="0"/>
            </a:endParaRPr>
          </a:p>
          <a:p>
            <a:pPr marL="457200" indent="-457200">
              <a:buFont typeface="Arial" panose="020B0604020202020204" pitchFamily="34" charset="0"/>
              <a:buChar char="•"/>
            </a:pPr>
            <a:r>
              <a:rPr lang="en-IE" sz="3200" dirty="0" smtClean="0">
                <a:solidFill>
                  <a:schemeClr val="bg2"/>
                </a:solidFill>
                <a:latin typeface="Gill Sans MT" panose="020B0502020104020203" pitchFamily="34" charset="0"/>
              </a:rPr>
              <a:t>Challenges and Opportunities</a:t>
            </a:r>
            <a:endParaRPr lang="en-IE" sz="3200" dirty="0">
              <a:solidFill>
                <a:schemeClr val="bg2"/>
              </a:solidFill>
              <a:latin typeface="Gill Sans MT" panose="020B0502020104020203" pitchFamily="34" charset="0"/>
            </a:endParaRPr>
          </a:p>
        </p:txBody>
      </p:sp>
    </p:spTree>
    <p:extLst>
      <p:ext uri="{BB962C8B-B14F-4D97-AF65-F5344CB8AC3E}">
        <p14:creationId xmlns:p14="http://schemas.microsoft.com/office/powerpoint/2010/main" val="36886216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229600" cy="785818"/>
          </a:xfrm>
        </p:spPr>
        <p:txBody>
          <a:bodyPr/>
          <a:lstStyle/>
          <a:p>
            <a:pPr algn="r"/>
            <a:r>
              <a:rPr lang="en-GB" sz="3600" dirty="0">
                <a:solidFill>
                  <a:srgbClr val="000000">
                    <a:lumMod val="50000"/>
                    <a:lumOff val="50000"/>
                  </a:srgbClr>
                </a:solidFill>
              </a:rPr>
              <a:t>ISSE Indices – </a:t>
            </a:r>
            <a:r>
              <a:rPr lang="en-GB" sz="3600" dirty="0" smtClean="0">
                <a:solidFill>
                  <a:srgbClr val="000000">
                    <a:lumMod val="50000"/>
                    <a:lumOff val="50000"/>
                  </a:srgbClr>
                </a:solidFill>
              </a:rPr>
              <a:t>Final </a:t>
            </a:r>
            <a:r>
              <a:rPr lang="en-GB" sz="3600" dirty="0">
                <a:solidFill>
                  <a:srgbClr val="000000">
                    <a:lumMod val="50000"/>
                    <a:lumOff val="50000"/>
                  </a:srgbClr>
                </a:solidFill>
              </a:rPr>
              <a:t>Years</a:t>
            </a:r>
            <a:br>
              <a:rPr lang="en-GB" sz="3600" dirty="0">
                <a:solidFill>
                  <a:srgbClr val="000000">
                    <a:lumMod val="50000"/>
                    <a:lumOff val="50000"/>
                  </a:srgbClr>
                </a:solidFill>
              </a:rPr>
            </a:br>
            <a:r>
              <a:rPr lang="en-IE" sz="2000" b="0" dirty="0">
                <a:solidFill>
                  <a:srgbClr val="000000">
                    <a:lumMod val="50000"/>
                    <a:lumOff val="50000"/>
                  </a:srgbClr>
                </a:solidFill>
                <a:latin typeface="Arial" pitchFamily="34" charset="0"/>
              </a:rPr>
              <a:t>(AIT v All HEIs v All </a:t>
            </a:r>
            <a:r>
              <a:rPr lang="en-IE" sz="2000" b="0" dirty="0" smtClean="0">
                <a:solidFill>
                  <a:srgbClr val="000000">
                    <a:lumMod val="50000"/>
                    <a:lumOff val="50000"/>
                  </a:srgbClr>
                </a:solidFill>
                <a:latin typeface="Arial" pitchFamily="34" charset="0"/>
              </a:rPr>
              <a:t>IoTs)</a:t>
            </a:r>
            <a:endParaRPr lang="en-IE" sz="3600" dirty="0"/>
          </a:p>
        </p:txBody>
      </p:sp>
      <p:pic>
        <p:nvPicPr>
          <p:cNvPr id="3" name="Picture 2"/>
          <p:cNvPicPr>
            <a:picLocks noChangeAspect="1"/>
          </p:cNvPicPr>
          <p:nvPr/>
        </p:nvPicPr>
        <p:blipFill>
          <a:blip r:embed="rId2"/>
          <a:stretch>
            <a:fillRect/>
          </a:stretch>
        </p:blipFill>
        <p:spPr>
          <a:xfrm>
            <a:off x="395536" y="1447800"/>
            <a:ext cx="8424936" cy="5221560"/>
          </a:xfrm>
          <a:prstGeom prst="rect">
            <a:avLst/>
          </a:prstGeom>
        </p:spPr>
      </p:pic>
    </p:spTree>
    <p:extLst>
      <p:ext uri="{BB962C8B-B14F-4D97-AF65-F5344CB8AC3E}">
        <p14:creationId xmlns:p14="http://schemas.microsoft.com/office/powerpoint/2010/main" val="14445812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9712" y="260648"/>
            <a:ext cx="7056784" cy="785818"/>
          </a:xfrm>
        </p:spPr>
        <p:txBody>
          <a:bodyPr/>
          <a:lstStyle/>
          <a:p>
            <a:pPr algn="r"/>
            <a:r>
              <a:rPr lang="en-GB" sz="3600" dirty="0">
                <a:solidFill>
                  <a:srgbClr val="000000">
                    <a:lumMod val="50000"/>
                    <a:lumOff val="50000"/>
                  </a:srgbClr>
                </a:solidFill>
              </a:rPr>
              <a:t>ISSE Indices – Final Years</a:t>
            </a:r>
            <a:br>
              <a:rPr lang="en-GB" sz="3600" dirty="0">
                <a:solidFill>
                  <a:srgbClr val="000000">
                    <a:lumMod val="50000"/>
                    <a:lumOff val="50000"/>
                  </a:srgbClr>
                </a:solidFill>
              </a:rPr>
            </a:br>
            <a:r>
              <a:rPr lang="en-IE" sz="2000" b="0" dirty="0">
                <a:solidFill>
                  <a:srgbClr val="000000">
                    <a:lumMod val="50000"/>
                    <a:lumOff val="50000"/>
                  </a:srgbClr>
                </a:solidFill>
                <a:latin typeface="Arial" pitchFamily="34" charset="0"/>
              </a:rPr>
              <a:t>(AIT v All HEIs v All </a:t>
            </a:r>
            <a:r>
              <a:rPr lang="en-IE" sz="2000" b="0" dirty="0" smtClean="0">
                <a:solidFill>
                  <a:srgbClr val="000000">
                    <a:lumMod val="50000"/>
                    <a:lumOff val="50000"/>
                  </a:srgbClr>
                </a:solidFill>
                <a:latin typeface="Arial" pitchFamily="34" charset="0"/>
              </a:rPr>
              <a:t>IoTs v UNIs)</a:t>
            </a:r>
            <a:endParaRPr lang="en-IE" sz="3600" dirty="0"/>
          </a:p>
        </p:txBody>
      </p:sp>
      <p:pic>
        <p:nvPicPr>
          <p:cNvPr id="5" name="Picture 4"/>
          <p:cNvPicPr>
            <a:picLocks noChangeAspect="1"/>
          </p:cNvPicPr>
          <p:nvPr/>
        </p:nvPicPr>
        <p:blipFill>
          <a:blip r:embed="rId2"/>
          <a:stretch>
            <a:fillRect/>
          </a:stretch>
        </p:blipFill>
        <p:spPr>
          <a:xfrm>
            <a:off x="323528" y="1447800"/>
            <a:ext cx="8424936" cy="5293568"/>
          </a:xfrm>
          <a:prstGeom prst="rect">
            <a:avLst/>
          </a:prstGeom>
        </p:spPr>
      </p:pic>
    </p:spTree>
    <p:extLst>
      <p:ext uri="{BB962C8B-B14F-4D97-AF65-F5344CB8AC3E}">
        <p14:creationId xmlns:p14="http://schemas.microsoft.com/office/powerpoint/2010/main" val="2028441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332656"/>
            <a:ext cx="8229600" cy="785818"/>
          </a:xfrm>
        </p:spPr>
        <p:txBody>
          <a:bodyPr/>
          <a:lstStyle/>
          <a:p>
            <a:pPr algn="r"/>
            <a:r>
              <a:rPr lang="en-GB" sz="3600" dirty="0">
                <a:solidFill>
                  <a:srgbClr val="000000">
                    <a:lumMod val="50000"/>
                    <a:lumOff val="50000"/>
                  </a:srgbClr>
                </a:solidFill>
              </a:rPr>
              <a:t>ISSE Indices – </a:t>
            </a:r>
            <a:r>
              <a:rPr lang="en-GB" sz="3600" dirty="0" smtClean="0">
                <a:solidFill>
                  <a:srgbClr val="000000">
                    <a:lumMod val="50000"/>
                    <a:lumOff val="50000"/>
                  </a:srgbClr>
                </a:solidFill>
              </a:rPr>
              <a:t>TPG</a:t>
            </a:r>
            <a:r>
              <a:rPr lang="en-GB" sz="3600" dirty="0">
                <a:solidFill>
                  <a:srgbClr val="000000">
                    <a:lumMod val="50000"/>
                    <a:lumOff val="50000"/>
                  </a:srgbClr>
                </a:solidFill>
              </a:rPr>
              <a:t/>
            </a:r>
            <a:br>
              <a:rPr lang="en-GB" sz="3600" dirty="0">
                <a:solidFill>
                  <a:srgbClr val="000000">
                    <a:lumMod val="50000"/>
                    <a:lumOff val="50000"/>
                  </a:srgbClr>
                </a:solidFill>
              </a:rPr>
            </a:br>
            <a:r>
              <a:rPr lang="en-IE" sz="2000" b="0" dirty="0">
                <a:solidFill>
                  <a:srgbClr val="000000">
                    <a:lumMod val="50000"/>
                    <a:lumOff val="50000"/>
                  </a:srgbClr>
                </a:solidFill>
                <a:latin typeface="Arial" pitchFamily="34" charset="0"/>
              </a:rPr>
              <a:t>(AIT v All HEIs v All IoTs)</a:t>
            </a:r>
            <a:endParaRPr lang="en-IE" sz="3600" dirty="0"/>
          </a:p>
        </p:txBody>
      </p:sp>
      <p:graphicFrame>
        <p:nvGraphicFramePr>
          <p:cNvPr id="5" name="Chart 4"/>
          <p:cNvGraphicFramePr>
            <a:graphicFrameLocks/>
          </p:cNvGraphicFramePr>
          <p:nvPr>
            <p:extLst/>
          </p:nvPr>
        </p:nvGraphicFramePr>
        <p:xfrm>
          <a:off x="552450" y="1450180"/>
          <a:ext cx="8039100" cy="507516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04621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60648"/>
            <a:ext cx="8229600" cy="785818"/>
          </a:xfrm>
        </p:spPr>
        <p:txBody>
          <a:bodyPr/>
          <a:lstStyle/>
          <a:p>
            <a:pPr algn="r"/>
            <a:r>
              <a:rPr lang="en-GB" sz="3600" dirty="0">
                <a:solidFill>
                  <a:srgbClr val="000000">
                    <a:lumMod val="50000"/>
                    <a:lumOff val="50000"/>
                  </a:srgbClr>
                </a:solidFill>
              </a:rPr>
              <a:t>ISSE Indices – TPG</a:t>
            </a:r>
            <a:br>
              <a:rPr lang="en-GB" sz="3600" dirty="0">
                <a:solidFill>
                  <a:srgbClr val="000000">
                    <a:lumMod val="50000"/>
                    <a:lumOff val="50000"/>
                  </a:srgbClr>
                </a:solidFill>
              </a:rPr>
            </a:br>
            <a:r>
              <a:rPr lang="en-IE" sz="2000" b="0" dirty="0">
                <a:solidFill>
                  <a:srgbClr val="000000">
                    <a:lumMod val="50000"/>
                    <a:lumOff val="50000"/>
                  </a:srgbClr>
                </a:solidFill>
                <a:latin typeface="Arial" pitchFamily="34" charset="0"/>
              </a:rPr>
              <a:t>(AIT v All HEIs v All </a:t>
            </a:r>
            <a:r>
              <a:rPr lang="en-IE" sz="2000" b="0" dirty="0" smtClean="0">
                <a:solidFill>
                  <a:srgbClr val="000000">
                    <a:lumMod val="50000"/>
                    <a:lumOff val="50000"/>
                  </a:srgbClr>
                </a:solidFill>
                <a:latin typeface="Arial" pitchFamily="34" charset="0"/>
              </a:rPr>
              <a:t>IoTs v UNIs)</a:t>
            </a:r>
            <a:endParaRPr lang="en-IE" sz="3600" dirty="0"/>
          </a:p>
        </p:txBody>
      </p:sp>
      <p:pic>
        <p:nvPicPr>
          <p:cNvPr id="4" name="Picture 3"/>
          <p:cNvPicPr>
            <a:picLocks noChangeAspect="1"/>
          </p:cNvPicPr>
          <p:nvPr/>
        </p:nvPicPr>
        <p:blipFill>
          <a:blip r:embed="rId2"/>
          <a:stretch>
            <a:fillRect/>
          </a:stretch>
        </p:blipFill>
        <p:spPr>
          <a:xfrm>
            <a:off x="323528" y="1447800"/>
            <a:ext cx="8640960" cy="5293568"/>
          </a:xfrm>
          <a:prstGeom prst="rect">
            <a:avLst/>
          </a:prstGeom>
        </p:spPr>
      </p:pic>
    </p:spTree>
    <p:extLst>
      <p:ext uri="{BB962C8B-B14F-4D97-AF65-F5344CB8AC3E}">
        <p14:creationId xmlns:p14="http://schemas.microsoft.com/office/powerpoint/2010/main" val="2776767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9712" y="188640"/>
            <a:ext cx="8229600" cy="785818"/>
          </a:xfrm>
        </p:spPr>
        <p:txBody>
          <a:bodyPr/>
          <a:lstStyle/>
          <a:p>
            <a:pPr algn="ctr"/>
            <a:r>
              <a:rPr lang="en-GB" sz="3600" dirty="0" smtClean="0">
                <a:solidFill>
                  <a:schemeClr val="tx1">
                    <a:lumMod val="50000"/>
                    <a:lumOff val="50000"/>
                  </a:schemeClr>
                </a:solidFill>
              </a:rPr>
              <a:t>ISSE Indices by Faculty </a:t>
            </a:r>
            <a:br>
              <a:rPr lang="en-GB" sz="3600" dirty="0" smtClean="0">
                <a:solidFill>
                  <a:schemeClr val="tx1">
                    <a:lumMod val="50000"/>
                    <a:lumOff val="50000"/>
                  </a:schemeClr>
                </a:solidFill>
              </a:rPr>
            </a:br>
            <a:r>
              <a:rPr lang="en-GB" sz="3600" dirty="0" smtClean="0">
                <a:solidFill>
                  <a:schemeClr val="tx1">
                    <a:lumMod val="50000"/>
                    <a:lumOff val="50000"/>
                  </a:schemeClr>
                </a:solidFill>
              </a:rPr>
              <a:t>– All Students</a:t>
            </a:r>
            <a:endParaRPr lang="en-IE" sz="3600" dirty="0"/>
          </a:p>
        </p:txBody>
      </p:sp>
      <p:graphicFrame>
        <p:nvGraphicFramePr>
          <p:cNvPr id="4" name="Chart 3"/>
          <p:cNvGraphicFramePr>
            <a:graphicFrameLocks/>
          </p:cNvGraphicFramePr>
          <p:nvPr>
            <p:extLst/>
          </p:nvPr>
        </p:nvGraphicFramePr>
        <p:xfrm>
          <a:off x="395536" y="1700808"/>
          <a:ext cx="8064896" cy="45365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385083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351" y="44624"/>
            <a:ext cx="7416824" cy="741194"/>
          </a:xfrm>
        </p:spPr>
        <p:txBody>
          <a:bodyPr/>
          <a:lstStyle/>
          <a:p>
            <a:pPr algn="r"/>
            <a:r>
              <a:rPr lang="en-IE" dirty="0" smtClean="0">
                <a:solidFill>
                  <a:schemeClr val="tx1">
                    <a:lumMod val="50000"/>
                    <a:lumOff val="50000"/>
                  </a:schemeClr>
                </a:solidFill>
              </a:rPr>
              <a:t>New ISSE Questions</a:t>
            </a:r>
            <a:endParaRPr lang="en-IE" dirty="0">
              <a:solidFill>
                <a:schemeClr val="tx1">
                  <a:lumMod val="50000"/>
                  <a:lumOff val="50000"/>
                </a:schemeClr>
              </a:solidFill>
            </a:endParaRPr>
          </a:p>
        </p:txBody>
      </p:sp>
      <p:sp>
        <p:nvSpPr>
          <p:cNvPr id="10" name="TextBox 9"/>
          <p:cNvSpPr txBox="1"/>
          <p:nvPr/>
        </p:nvSpPr>
        <p:spPr>
          <a:xfrm>
            <a:off x="0" y="1772816"/>
            <a:ext cx="9144000" cy="5416868"/>
          </a:xfrm>
          <a:prstGeom prst="rect">
            <a:avLst/>
          </a:prstGeom>
          <a:noFill/>
        </p:spPr>
        <p:txBody>
          <a:bodyPr wrap="square" rtlCol="0">
            <a:spAutoFit/>
          </a:bodyPr>
          <a:lstStyle/>
          <a:p>
            <a:r>
              <a:rPr lang="en-IE" sz="2400" b="1" dirty="0" smtClean="0">
                <a:latin typeface="Gill Sans MT" panose="020B0502020104020203" pitchFamily="34" charset="0"/>
              </a:rPr>
              <a:t>Supportive Learning Environment</a:t>
            </a:r>
          </a:p>
          <a:p>
            <a:endParaRPr lang="en-IE" dirty="0" smtClean="0">
              <a:latin typeface="Gill Sans MT" panose="020B0502020104020203" pitchFamily="34" charset="0"/>
            </a:endParaRPr>
          </a:p>
          <a:p>
            <a:pPr marL="457200" indent="-457200">
              <a:buFont typeface="+mj-lt"/>
              <a:buAutoNum type="arabicParenR"/>
            </a:pPr>
            <a:r>
              <a:rPr lang="en-IE" sz="2000" dirty="0">
                <a:latin typeface="Gill Sans MT" panose="020B0502020104020203" pitchFamily="34" charset="0"/>
              </a:rPr>
              <a:t>Providing support to help students succeed academically</a:t>
            </a:r>
          </a:p>
          <a:p>
            <a:pPr marL="457200" indent="-457200">
              <a:buFont typeface="+mj-lt"/>
              <a:buAutoNum type="arabicParenR"/>
            </a:pPr>
            <a:r>
              <a:rPr lang="en-IE" sz="2000" dirty="0">
                <a:latin typeface="Gill Sans MT" panose="020B0502020104020203" pitchFamily="34" charset="0"/>
              </a:rPr>
              <a:t>Using learning support services (learning centre, computer centre, maths support, writing support etc.)</a:t>
            </a:r>
          </a:p>
          <a:p>
            <a:pPr marL="457200" indent="-457200">
              <a:buFont typeface="+mj-lt"/>
              <a:buAutoNum type="arabicParenR"/>
            </a:pPr>
            <a:r>
              <a:rPr lang="en-IE" sz="2000" dirty="0">
                <a:latin typeface="Gill Sans MT" panose="020B0502020104020203" pitchFamily="34" charset="0"/>
              </a:rPr>
              <a:t>Contact among students from different backgrounds (social, racial/ethnic, religious, etc.)</a:t>
            </a:r>
          </a:p>
          <a:p>
            <a:pPr marL="457200" indent="-457200">
              <a:buFont typeface="+mj-lt"/>
              <a:buAutoNum type="arabicParenR"/>
            </a:pPr>
            <a:r>
              <a:rPr lang="en-IE" sz="2000" dirty="0">
                <a:latin typeface="Gill Sans MT" panose="020B0502020104020203" pitchFamily="34" charset="0"/>
              </a:rPr>
              <a:t>Providing opportunities to be involved socially</a:t>
            </a:r>
          </a:p>
          <a:p>
            <a:pPr marL="457200" indent="-457200">
              <a:buFont typeface="+mj-lt"/>
              <a:buAutoNum type="arabicParenR"/>
            </a:pPr>
            <a:r>
              <a:rPr lang="en-IE" sz="2000" dirty="0">
                <a:latin typeface="Gill Sans MT" panose="020B0502020104020203" pitchFamily="34" charset="0"/>
              </a:rPr>
              <a:t>Providing support for your overall well-being (recreation, health care, counselling, etc.)</a:t>
            </a:r>
          </a:p>
          <a:p>
            <a:pPr marL="457200" indent="-457200">
              <a:buFont typeface="+mj-lt"/>
              <a:buAutoNum type="arabicParenR"/>
            </a:pPr>
            <a:r>
              <a:rPr lang="en-IE" sz="2000" dirty="0">
                <a:latin typeface="Gill Sans MT" panose="020B0502020104020203" pitchFamily="34" charset="0"/>
              </a:rPr>
              <a:t>Helping you manage your non-academic responsibilities (work, family, etc.)</a:t>
            </a:r>
          </a:p>
          <a:p>
            <a:pPr marL="457200" indent="-457200">
              <a:buFont typeface="+mj-lt"/>
              <a:buAutoNum type="arabicParenR"/>
            </a:pPr>
            <a:r>
              <a:rPr lang="en-IE" sz="2000" dirty="0">
                <a:latin typeface="Gill Sans MT" panose="020B0502020104020203" pitchFamily="34" charset="0"/>
              </a:rPr>
              <a:t>Attending campus activities and events (special speakers, cultural performances, sporting events, etc.)</a:t>
            </a:r>
          </a:p>
          <a:p>
            <a:pPr marL="457200" indent="-457200">
              <a:buFont typeface="+mj-lt"/>
              <a:buAutoNum type="arabicParenR"/>
            </a:pPr>
            <a:r>
              <a:rPr lang="en-IE" sz="2000" dirty="0">
                <a:latin typeface="Gill Sans MT" panose="020B0502020104020203" pitchFamily="34" charset="0"/>
              </a:rPr>
              <a:t>Attending events that address important social, economic, or political issues</a:t>
            </a:r>
          </a:p>
          <a:p>
            <a:endParaRPr lang="en-IE" sz="3200" dirty="0" smtClean="0">
              <a:latin typeface="Gill Sans MT" panose="020B0502020104020203" pitchFamily="34" charset="0"/>
            </a:endParaRPr>
          </a:p>
          <a:p>
            <a:endParaRPr lang="en-IE" sz="3200" dirty="0" smtClean="0">
              <a:latin typeface="Gill Sans MT" panose="020B0502020104020203" pitchFamily="34" charset="0"/>
            </a:endParaRPr>
          </a:p>
        </p:txBody>
      </p:sp>
    </p:spTree>
    <p:extLst>
      <p:ext uri="{BB962C8B-B14F-4D97-AF65-F5344CB8AC3E}">
        <p14:creationId xmlns:p14="http://schemas.microsoft.com/office/powerpoint/2010/main" val="29834347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351" y="44624"/>
            <a:ext cx="7416824" cy="741194"/>
          </a:xfrm>
        </p:spPr>
        <p:txBody>
          <a:bodyPr/>
          <a:lstStyle/>
          <a:p>
            <a:pPr algn="r"/>
            <a:r>
              <a:rPr lang="en-IE" dirty="0" smtClean="0">
                <a:solidFill>
                  <a:schemeClr val="tx1">
                    <a:lumMod val="50000"/>
                    <a:lumOff val="50000"/>
                  </a:schemeClr>
                </a:solidFill>
              </a:rPr>
              <a:t>New ISSE Questions</a:t>
            </a:r>
            <a:endParaRPr lang="en-IE" dirty="0">
              <a:solidFill>
                <a:schemeClr val="tx1">
                  <a:lumMod val="50000"/>
                  <a:lumOff val="50000"/>
                </a:schemeClr>
              </a:solidFill>
            </a:endParaRPr>
          </a:p>
        </p:txBody>
      </p:sp>
      <p:sp>
        <p:nvSpPr>
          <p:cNvPr id="10" name="TextBox 9"/>
          <p:cNvSpPr txBox="1"/>
          <p:nvPr/>
        </p:nvSpPr>
        <p:spPr>
          <a:xfrm>
            <a:off x="0" y="1772816"/>
            <a:ext cx="9144000" cy="3139321"/>
          </a:xfrm>
          <a:prstGeom prst="rect">
            <a:avLst/>
          </a:prstGeom>
          <a:noFill/>
        </p:spPr>
        <p:txBody>
          <a:bodyPr wrap="square" rtlCol="0">
            <a:spAutoFit/>
          </a:bodyPr>
          <a:lstStyle/>
          <a:p>
            <a:r>
              <a:rPr lang="en-IE" sz="2400" b="1" dirty="0" smtClean="0">
                <a:latin typeface="Gill Sans MT" panose="020B0502020104020203" pitchFamily="34" charset="0"/>
              </a:rPr>
              <a:t>Quality Interactions </a:t>
            </a:r>
          </a:p>
          <a:p>
            <a:r>
              <a:rPr lang="en-IE" sz="2400" b="1" dirty="0" smtClean="0">
                <a:latin typeface="Gill Sans MT" panose="020B0502020104020203" pitchFamily="34" charset="0"/>
              </a:rPr>
              <a:t>(Please indicate the quality of the following interactions)</a:t>
            </a:r>
          </a:p>
          <a:p>
            <a:endParaRPr lang="en-IE" dirty="0" smtClean="0">
              <a:latin typeface="Gill Sans MT" panose="020B0502020104020203" pitchFamily="34" charset="0"/>
            </a:endParaRPr>
          </a:p>
          <a:p>
            <a:pPr marL="457200" indent="-457200">
              <a:buFont typeface="+mj-lt"/>
              <a:buAutoNum type="arabicParenR"/>
            </a:pPr>
            <a:r>
              <a:rPr lang="en-IE" sz="2000" dirty="0">
                <a:latin typeface="Gill Sans MT" panose="020B0502020104020203" pitchFamily="34" charset="0"/>
              </a:rPr>
              <a:t>Students</a:t>
            </a:r>
          </a:p>
          <a:p>
            <a:pPr marL="457200" indent="-457200">
              <a:buFont typeface="+mj-lt"/>
              <a:buAutoNum type="arabicParenR"/>
            </a:pPr>
            <a:r>
              <a:rPr lang="en-IE" sz="2000" dirty="0">
                <a:latin typeface="Gill Sans MT" panose="020B0502020104020203" pitchFamily="34" charset="0"/>
              </a:rPr>
              <a:t>Academic advisors</a:t>
            </a:r>
          </a:p>
          <a:p>
            <a:pPr marL="457200" indent="-457200">
              <a:buFont typeface="+mj-lt"/>
              <a:buAutoNum type="arabicParenR"/>
            </a:pPr>
            <a:r>
              <a:rPr lang="en-IE" sz="2000" dirty="0">
                <a:latin typeface="Gill Sans MT" panose="020B0502020104020203" pitchFamily="34" charset="0"/>
              </a:rPr>
              <a:t>Academic staff</a:t>
            </a:r>
          </a:p>
          <a:p>
            <a:pPr marL="457200" indent="-457200">
              <a:buFont typeface="+mj-lt"/>
              <a:buAutoNum type="arabicParenR"/>
            </a:pPr>
            <a:r>
              <a:rPr lang="en-IE" sz="2000" dirty="0">
                <a:latin typeface="Gill Sans MT" panose="020B0502020104020203" pitchFamily="34" charset="0"/>
              </a:rPr>
              <a:t>Support services staff (career services, student activities, accommodation, etc.)</a:t>
            </a:r>
          </a:p>
          <a:p>
            <a:pPr marL="457200" indent="-457200">
              <a:buFont typeface="+mj-lt"/>
              <a:buAutoNum type="arabicParenR"/>
            </a:pPr>
            <a:r>
              <a:rPr lang="en-IE" sz="2000" dirty="0">
                <a:latin typeface="Gill Sans MT" panose="020B0502020104020203" pitchFamily="34" charset="0"/>
              </a:rPr>
              <a:t>Other administrative staff and offices (registry, finance, etc.)</a:t>
            </a:r>
          </a:p>
          <a:p>
            <a:endParaRPr lang="en-IE" sz="3200" dirty="0" smtClean="0">
              <a:latin typeface="Gill Sans MT" panose="020B0502020104020203" pitchFamily="34" charset="0"/>
            </a:endParaRPr>
          </a:p>
        </p:txBody>
      </p:sp>
    </p:spTree>
    <p:extLst>
      <p:ext uri="{BB962C8B-B14F-4D97-AF65-F5344CB8AC3E}">
        <p14:creationId xmlns:p14="http://schemas.microsoft.com/office/powerpoint/2010/main" val="2953321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351" y="44624"/>
            <a:ext cx="7416824" cy="741194"/>
          </a:xfrm>
        </p:spPr>
        <p:txBody>
          <a:bodyPr/>
          <a:lstStyle/>
          <a:p>
            <a:pPr algn="r"/>
            <a:r>
              <a:rPr lang="en-IE" dirty="0" smtClean="0">
                <a:solidFill>
                  <a:schemeClr val="tx1">
                    <a:lumMod val="50000"/>
                    <a:lumOff val="50000"/>
                  </a:schemeClr>
                </a:solidFill>
              </a:rPr>
              <a:t>New ISSE Questions</a:t>
            </a:r>
            <a:endParaRPr lang="en-IE" dirty="0">
              <a:solidFill>
                <a:schemeClr val="tx1">
                  <a:lumMod val="50000"/>
                  <a:lumOff val="50000"/>
                </a:schemeClr>
              </a:solidFill>
            </a:endParaRPr>
          </a:p>
        </p:txBody>
      </p:sp>
      <p:sp>
        <p:nvSpPr>
          <p:cNvPr id="10" name="TextBox 9"/>
          <p:cNvSpPr txBox="1"/>
          <p:nvPr/>
        </p:nvSpPr>
        <p:spPr>
          <a:xfrm>
            <a:off x="0" y="1772816"/>
            <a:ext cx="9144000" cy="3539430"/>
          </a:xfrm>
          <a:prstGeom prst="rect">
            <a:avLst/>
          </a:prstGeom>
          <a:noFill/>
        </p:spPr>
        <p:txBody>
          <a:bodyPr wrap="square" rtlCol="0">
            <a:spAutoFit/>
          </a:bodyPr>
          <a:lstStyle/>
          <a:p>
            <a:r>
              <a:rPr lang="en-IE" sz="2400" b="1" dirty="0">
                <a:latin typeface="Gill Sans MT" panose="020B0502020104020203" pitchFamily="34" charset="0"/>
              </a:rPr>
              <a:t>Effective Teaching </a:t>
            </a:r>
            <a:r>
              <a:rPr lang="en-IE" sz="2400" b="1" dirty="0" smtClean="0">
                <a:latin typeface="Gill Sans MT" panose="020B0502020104020203" pitchFamily="34" charset="0"/>
              </a:rPr>
              <a:t>Practices</a:t>
            </a:r>
          </a:p>
          <a:p>
            <a:endParaRPr lang="en-IE" sz="2400" b="1" dirty="0">
              <a:latin typeface="Gill Sans MT" panose="020B0502020104020203" pitchFamily="34" charset="0"/>
            </a:endParaRPr>
          </a:p>
          <a:p>
            <a:pPr marL="457200" indent="-457200">
              <a:buFont typeface="+mj-lt"/>
              <a:buAutoNum type="arabicParenR"/>
            </a:pPr>
            <a:r>
              <a:rPr lang="en-IE" sz="2400" dirty="0">
                <a:latin typeface="Gill Sans MT" panose="020B0502020104020203" pitchFamily="34" charset="0"/>
              </a:rPr>
              <a:t>Clearly explained course goals and requirements</a:t>
            </a:r>
          </a:p>
          <a:p>
            <a:pPr marL="457200" indent="-457200">
              <a:buFont typeface="+mj-lt"/>
              <a:buAutoNum type="arabicParenR"/>
            </a:pPr>
            <a:r>
              <a:rPr lang="en-IE" sz="2400" dirty="0">
                <a:latin typeface="Gill Sans MT" panose="020B0502020104020203" pitchFamily="34" charset="0"/>
              </a:rPr>
              <a:t>Taught in an organised way</a:t>
            </a:r>
          </a:p>
          <a:p>
            <a:pPr marL="457200" indent="-457200">
              <a:buFont typeface="+mj-lt"/>
              <a:buAutoNum type="arabicParenR"/>
            </a:pPr>
            <a:r>
              <a:rPr lang="en-IE" sz="2400" dirty="0">
                <a:latin typeface="Gill Sans MT" panose="020B0502020104020203" pitchFamily="34" charset="0"/>
              </a:rPr>
              <a:t>Used examples or illustrations to explain difficult points</a:t>
            </a:r>
          </a:p>
          <a:p>
            <a:pPr marL="457200" indent="-457200">
              <a:buFont typeface="+mj-lt"/>
              <a:buAutoNum type="arabicParenR"/>
            </a:pPr>
            <a:r>
              <a:rPr lang="en-IE" sz="2400" dirty="0">
                <a:latin typeface="Gill Sans MT" panose="020B0502020104020203" pitchFamily="34" charset="0"/>
              </a:rPr>
              <a:t>Provided feedback on a draft or work in progress</a:t>
            </a:r>
          </a:p>
          <a:p>
            <a:pPr marL="457200" indent="-457200">
              <a:buFont typeface="+mj-lt"/>
              <a:buAutoNum type="arabicParenR"/>
            </a:pPr>
            <a:r>
              <a:rPr lang="en-IE" sz="2400" dirty="0">
                <a:latin typeface="Gill Sans MT" panose="020B0502020104020203" pitchFamily="34" charset="0"/>
              </a:rPr>
              <a:t>Provided prompt and detailed feedback on tests or completed assignments</a:t>
            </a:r>
          </a:p>
          <a:p>
            <a:endParaRPr lang="en-IE" sz="3200" dirty="0" smtClean="0">
              <a:latin typeface="Gill Sans MT" panose="020B0502020104020203" pitchFamily="34" charset="0"/>
            </a:endParaRPr>
          </a:p>
        </p:txBody>
      </p:sp>
    </p:spTree>
    <p:extLst>
      <p:ext uri="{BB962C8B-B14F-4D97-AF65-F5344CB8AC3E}">
        <p14:creationId xmlns:p14="http://schemas.microsoft.com/office/powerpoint/2010/main" val="12746539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351" y="44624"/>
            <a:ext cx="7416824" cy="741194"/>
          </a:xfrm>
        </p:spPr>
        <p:txBody>
          <a:bodyPr/>
          <a:lstStyle/>
          <a:p>
            <a:pPr algn="r"/>
            <a:r>
              <a:rPr lang="en-IE" dirty="0" smtClean="0">
                <a:solidFill>
                  <a:schemeClr val="tx1">
                    <a:lumMod val="50000"/>
                    <a:lumOff val="50000"/>
                  </a:schemeClr>
                </a:solidFill>
              </a:rPr>
              <a:t>New ISSE Questions</a:t>
            </a:r>
            <a:endParaRPr lang="en-IE" dirty="0">
              <a:solidFill>
                <a:schemeClr val="tx1">
                  <a:lumMod val="50000"/>
                  <a:lumOff val="50000"/>
                </a:schemeClr>
              </a:solidFill>
            </a:endParaRPr>
          </a:p>
        </p:txBody>
      </p:sp>
      <p:sp>
        <p:nvSpPr>
          <p:cNvPr id="10" name="TextBox 9"/>
          <p:cNvSpPr txBox="1"/>
          <p:nvPr/>
        </p:nvSpPr>
        <p:spPr>
          <a:xfrm>
            <a:off x="0" y="1772816"/>
            <a:ext cx="9144000" cy="3293209"/>
          </a:xfrm>
          <a:prstGeom prst="rect">
            <a:avLst/>
          </a:prstGeom>
          <a:noFill/>
        </p:spPr>
        <p:txBody>
          <a:bodyPr wrap="square" rtlCol="0">
            <a:spAutoFit/>
          </a:bodyPr>
          <a:lstStyle/>
          <a:p>
            <a:r>
              <a:rPr lang="en-IE" sz="3200" b="1" dirty="0">
                <a:latin typeface="Gill Sans MT" panose="020B0502020104020203" pitchFamily="34" charset="0"/>
              </a:rPr>
              <a:t>Student-Faculty </a:t>
            </a:r>
            <a:r>
              <a:rPr lang="en-IE" sz="3200" b="1" dirty="0" smtClean="0">
                <a:latin typeface="Gill Sans MT" panose="020B0502020104020203" pitchFamily="34" charset="0"/>
              </a:rPr>
              <a:t>Interaction</a:t>
            </a:r>
          </a:p>
          <a:p>
            <a:endParaRPr lang="en-IE" sz="3200" dirty="0">
              <a:latin typeface="Gill Sans MT" panose="020B0502020104020203" pitchFamily="34" charset="0"/>
            </a:endParaRPr>
          </a:p>
          <a:p>
            <a:pPr marL="457200" indent="-457200">
              <a:buFont typeface="+mj-lt"/>
              <a:buAutoNum type="arabicParenR"/>
            </a:pPr>
            <a:r>
              <a:rPr lang="en-IE" sz="2400" dirty="0">
                <a:latin typeface="Gill Sans MT" panose="020B0502020104020203" pitchFamily="34" charset="0"/>
              </a:rPr>
              <a:t>Talked about career plans with academic staff</a:t>
            </a:r>
          </a:p>
          <a:p>
            <a:pPr marL="457200" indent="-457200">
              <a:buFont typeface="+mj-lt"/>
              <a:buAutoNum type="arabicParenR"/>
            </a:pPr>
            <a:r>
              <a:rPr lang="en-IE" sz="2400" dirty="0">
                <a:latin typeface="Gill Sans MT" panose="020B0502020104020203" pitchFamily="34" charset="0"/>
              </a:rPr>
              <a:t>Worked with academic staff on activities other than coursework (committees, student groups, etc.)</a:t>
            </a:r>
          </a:p>
          <a:p>
            <a:pPr marL="457200" indent="-457200">
              <a:buFont typeface="+mj-lt"/>
              <a:buAutoNum type="arabicParenR"/>
            </a:pPr>
            <a:r>
              <a:rPr lang="en-IE" sz="2400" dirty="0">
                <a:latin typeface="Gill Sans MT" panose="020B0502020104020203" pitchFamily="34" charset="0"/>
              </a:rPr>
              <a:t>Discussed course topics, ideas, or concepts with academic staff outside of class</a:t>
            </a:r>
          </a:p>
          <a:p>
            <a:pPr marL="457200" indent="-457200">
              <a:buFont typeface="+mj-lt"/>
              <a:buAutoNum type="arabicParenR"/>
            </a:pPr>
            <a:r>
              <a:rPr lang="en-IE" sz="2400" dirty="0">
                <a:latin typeface="Gill Sans MT" panose="020B0502020104020203" pitchFamily="34" charset="0"/>
              </a:rPr>
              <a:t>Discussed your performance with academic staff</a:t>
            </a:r>
          </a:p>
        </p:txBody>
      </p:sp>
    </p:spTree>
    <p:extLst>
      <p:ext uri="{BB962C8B-B14F-4D97-AF65-F5344CB8AC3E}">
        <p14:creationId xmlns:p14="http://schemas.microsoft.com/office/powerpoint/2010/main" val="17525977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351" y="44624"/>
            <a:ext cx="7416824" cy="741194"/>
          </a:xfrm>
        </p:spPr>
        <p:txBody>
          <a:bodyPr/>
          <a:lstStyle/>
          <a:p>
            <a:pPr algn="r"/>
            <a:r>
              <a:rPr lang="en-IE" dirty="0" smtClean="0">
                <a:solidFill>
                  <a:schemeClr val="tx1">
                    <a:lumMod val="50000"/>
                    <a:lumOff val="50000"/>
                  </a:schemeClr>
                </a:solidFill>
              </a:rPr>
              <a:t>New ISSE Questions</a:t>
            </a:r>
            <a:endParaRPr lang="en-IE" dirty="0">
              <a:solidFill>
                <a:schemeClr val="tx1">
                  <a:lumMod val="50000"/>
                  <a:lumOff val="50000"/>
                </a:schemeClr>
              </a:solidFill>
            </a:endParaRPr>
          </a:p>
        </p:txBody>
      </p:sp>
      <p:sp>
        <p:nvSpPr>
          <p:cNvPr id="10" name="TextBox 9"/>
          <p:cNvSpPr txBox="1"/>
          <p:nvPr/>
        </p:nvSpPr>
        <p:spPr>
          <a:xfrm>
            <a:off x="0" y="1772816"/>
            <a:ext cx="9144000" cy="2923877"/>
          </a:xfrm>
          <a:prstGeom prst="rect">
            <a:avLst/>
          </a:prstGeom>
          <a:noFill/>
        </p:spPr>
        <p:txBody>
          <a:bodyPr wrap="square" rtlCol="0">
            <a:spAutoFit/>
          </a:bodyPr>
          <a:lstStyle/>
          <a:p>
            <a:r>
              <a:rPr lang="en-IE" sz="3200" b="1" dirty="0">
                <a:latin typeface="Gill Sans MT" panose="020B0502020104020203" pitchFamily="34" charset="0"/>
              </a:rPr>
              <a:t>Collaborative </a:t>
            </a:r>
            <a:r>
              <a:rPr lang="en-IE" sz="3200" b="1" dirty="0" smtClean="0">
                <a:latin typeface="Gill Sans MT" panose="020B0502020104020203" pitchFamily="34" charset="0"/>
              </a:rPr>
              <a:t>Learning</a:t>
            </a:r>
          </a:p>
          <a:p>
            <a:endParaRPr lang="en-IE" sz="3200" b="1" dirty="0">
              <a:latin typeface="Gill Sans MT" panose="020B0502020104020203" pitchFamily="34" charset="0"/>
            </a:endParaRPr>
          </a:p>
          <a:p>
            <a:pPr marL="457200" indent="-457200">
              <a:buFont typeface="+mj-lt"/>
              <a:buAutoNum type="arabicParenR"/>
            </a:pPr>
            <a:r>
              <a:rPr lang="en-IE" sz="2400" dirty="0">
                <a:latin typeface="Gill Sans MT" panose="020B0502020104020203" pitchFamily="34" charset="0"/>
              </a:rPr>
              <a:t>Asked another student to help you understand course material</a:t>
            </a:r>
          </a:p>
          <a:p>
            <a:pPr marL="457200" indent="-457200">
              <a:buFont typeface="+mj-lt"/>
              <a:buAutoNum type="arabicParenR"/>
            </a:pPr>
            <a:r>
              <a:rPr lang="en-IE" sz="2400" dirty="0">
                <a:latin typeface="Gill Sans MT" panose="020B0502020104020203" pitchFamily="34" charset="0"/>
              </a:rPr>
              <a:t>Explained course material to one or more students</a:t>
            </a:r>
          </a:p>
          <a:p>
            <a:pPr marL="457200" indent="-457200">
              <a:buFont typeface="+mj-lt"/>
              <a:buAutoNum type="arabicParenR"/>
            </a:pPr>
            <a:r>
              <a:rPr lang="en-IE" sz="2400" dirty="0">
                <a:latin typeface="Gill Sans MT" panose="020B0502020104020203" pitchFamily="34" charset="0"/>
              </a:rPr>
              <a:t>Prepared for exams by discussing or working through course material with other students</a:t>
            </a:r>
          </a:p>
          <a:p>
            <a:pPr marL="457200" indent="-457200">
              <a:buFont typeface="+mj-lt"/>
              <a:buAutoNum type="arabicParenR"/>
            </a:pPr>
            <a:r>
              <a:rPr lang="en-IE" sz="2400" dirty="0">
                <a:latin typeface="Gill Sans MT" panose="020B0502020104020203" pitchFamily="34" charset="0"/>
              </a:rPr>
              <a:t>Worked with other students on projects or assignments</a:t>
            </a:r>
          </a:p>
        </p:txBody>
      </p:sp>
    </p:spTree>
    <p:extLst>
      <p:ext uri="{BB962C8B-B14F-4D97-AF65-F5344CB8AC3E}">
        <p14:creationId xmlns:p14="http://schemas.microsoft.com/office/powerpoint/2010/main" val="8241945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528" y="0"/>
            <a:ext cx="9324528" cy="6858000"/>
          </a:xfrm>
          <a:prstGeom prst="rect">
            <a:avLst/>
          </a:prstGeom>
          <a:noFill/>
          <a:ln>
            <a:noFill/>
          </a:ln>
        </p:spPr>
      </p:pic>
      <p:sp>
        <p:nvSpPr>
          <p:cNvPr id="3" name="Rectangle 2"/>
          <p:cNvSpPr/>
          <p:nvPr/>
        </p:nvSpPr>
        <p:spPr>
          <a:xfrm>
            <a:off x="393005" y="0"/>
            <a:ext cx="8748464" cy="707886"/>
          </a:xfrm>
          <a:prstGeom prst="rect">
            <a:avLst/>
          </a:prstGeom>
        </p:spPr>
        <p:txBody>
          <a:bodyPr wrap="square">
            <a:spAutoFit/>
          </a:bodyPr>
          <a:lstStyle/>
          <a:p>
            <a:pPr algn="r" eaLnBrk="0" hangingPunct="0">
              <a:tabLst>
                <a:tab pos="1258888" algn="l"/>
              </a:tabLst>
            </a:pPr>
            <a:r>
              <a:rPr lang="en-GB" sz="4000" b="1" dirty="0" smtClean="0">
                <a:solidFill>
                  <a:schemeClr val="bg1"/>
                </a:solidFill>
                <a:effectLst>
                  <a:outerShdw blurRad="38100" dist="38100" dir="2700000" algn="tl">
                    <a:srgbClr val="000000">
                      <a:alpha val="43137"/>
                    </a:srgbClr>
                  </a:outerShdw>
                </a:effectLst>
                <a:latin typeface="Century Gothic" pitchFamily="34" charset="0"/>
                <a:ea typeface="+mj-ea"/>
                <a:cs typeface="+mj-cs"/>
              </a:rPr>
              <a:t>Partnership Approach</a:t>
            </a:r>
            <a:endParaRPr lang="en-IE" sz="4000" b="1" dirty="0">
              <a:solidFill>
                <a:schemeClr val="bg1"/>
              </a:solidFill>
              <a:effectLst>
                <a:outerShdw blurRad="38100" dist="38100" dir="2700000" algn="tl">
                  <a:srgbClr val="000000">
                    <a:alpha val="43137"/>
                  </a:srgbClr>
                </a:outerShdw>
              </a:effectLst>
              <a:latin typeface="Century Gothic" pitchFamily="34" charset="0"/>
              <a:ea typeface="+mj-ea"/>
              <a:cs typeface="+mj-cs"/>
            </a:endParaRPr>
          </a:p>
        </p:txBody>
      </p:sp>
      <p:sp>
        <p:nvSpPr>
          <p:cNvPr id="2" name="Rectangle 1"/>
          <p:cNvSpPr/>
          <p:nvPr/>
        </p:nvSpPr>
        <p:spPr>
          <a:xfrm>
            <a:off x="125760" y="1340768"/>
            <a:ext cx="8550696" cy="584775"/>
          </a:xfrm>
          <a:prstGeom prst="rect">
            <a:avLst/>
          </a:prstGeom>
        </p:spPr>
        <p:txBody>
          <a:bodyPr wrap="square">
            <a:spAutoFit/>
          </a:bodyPr>
          <a:lstStyle/>
          <a:p>
            <a:pPr marL="571500" indent="-571500">
              <a:buFont typeface="Arial" pitchFamily="34" charset="0"/>
              <a:buChar char="•"/>
              <a:defRPr/>
            </a:pPr>
            <a:endParaRPr lang="en-GB" sz="32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920188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351" y="44624"/>
            <a:ext cx="7416824" cy="741194"/>
          </a:xfrm>
        </p:spPr>
        <p:txBody>
          <a:bodyPr/>
          <a:lstStyle/>
          <a:p>
            <a:pPr algn="r"/>
            <a:r>
              <a:rPr lang="en-IE" dirty="0" smtClean="0">
                <a:solidFill>
                  <a:schemeClr val="tx1">
                    <a:lumMod val="50000"/>
                    <a:lumOff val="50000"/>
                  </a:schemeClr>
                </a:solidFill>
              </a:rPr>
              <a:t>New ISSE Questions</a:t>
            </a:r>
            <a:endParaRPr lang="en-IE" dirty="0">
              <a:solidFill>
                <a:schemeClr val="tx1">
                  <a:lumMod val="50000"/>
                  <a:lumOff val="50000"/>
                </a:schemeClr>
              </a:solidFill>
            </a:endParaRPr>
          </a:p>
        </p:txBody>
      </p:sp>
      <p:sp>
        <p:nvSpPr>
          <p:cNvPr id="10" name="TextBox 9"/>
          <p:cNvSpPr txBox="1"/>
          <p:nvPr/>
        </p:nvSpPr>
        <p:spPr>
          <a:xfrm>
            <a:off x="0" y="1772816"/>
            <a:ext cx="9144000" cy="2062103"/>
          </a:xfrm>
          <a:prstGeom prst="rect">
            <a:avLst/>
          </a:prstGeom>
          <a:noFill/>
        </p:spPr>
        <p:txBody>
          <a:bodyPr wrap="square" rtlCol="0">
            <a:spAutoFit/>
          </a:bodyPr>
          <a:lstStyle/>
          <a:p>
            <a:r>
              <a:rPr lang="en-IE" sz="2400" b="1" dirty="0">
                <a:latin typeface="Gill Sans MT" panose="020B0502020104020203" pitchFamily="34" charset="0"/>
              </a:rPr>
              <a:t>Learning </a:t>
            </a:r>
            <a:r>
              <a:rPr lang="en-IE" sz="2400" b="1" dirty="0" smtClean="0">
                <a:latin typeface="Gill Sans MT" panose="020B0502020104020203" pitchFamily="34" charset="0"/>
              </a:rPr>
              <a:t>Strategies</a:t>
            </a:r>
          </a:p>
          <a:p>
            <a:endParaRPr lang="en-IE" sz="2400" b="1" dirty="0">
              <a:latin typeface="Gill Sans MT" panose="020B0502020104020203" pitchFamily="34" charset="0"/>
            </a:endParaRPr>
          </a:p>
          <a:p>
            <a:pPr marL="457200" indent="-457200">
              <a:buFont typeface="+mj-lt"/>
              <a:buAutoNum type="arabicParenR"/>
            </a:pPr>
            <a:r>
              <a:rPr lang="en-IE" sz="2000" dirty="0">
                <a:latin typeface="Gill Sans MT" panose="020B0502020104020203" pitchFamily="34" charset="0"/>
              </a:rPr>
              <a:t>Identified key information from recommended reading materials</a:t>
            </a:r>
          </a:p>
          <a:p>
            <a:pPr marL="457200" indent="-457200">
              <a:buFont typeface="+mj-lt"/>
              <a:buAutoNum type="arabicParenR"/>
            </a:pPr>
            <a:r>
              <a:rPr lang="en-IE" sz="2000" dirty="0">
                <a:latin typeface="Gill Sans MT" panose="020B0502020104020203" pitchFamily="34" charset="0"/>
              </a:rPr>
              <a:t>Reviewed your notes after class</a:t>
            </a:r>
          </a:p>
          <a:p>
            <a:pPr marL="457200" indent="-457200">
              <a:buFont typeface="+mj-lt"/>
              <a:buAutoNum type="arabicParenR"/>
            </a:pPr>
            <a:r>
              <a:rPr lang="en-IE" sz="2000" dirty="0">
                <a:latin typeface="Gill Sans MT" panose="020B0502020104020203" pitchFamily="34" charset="0"/>
              </a:rPr>
              <a:t>Summarised what you learned in class or from course materials</a:t>
            </a:r>
          </a:p>
          <a:p>
            <a:pPr marL="457200" indent="-457200">
              <a:buFont typeface="+mj-lt"/>
              <a:buAutoNum type="arabicParenR"/>
            </a:pPr>
            <a:endParaRPr lang="en-IE" sz="2000" dirty="0" smtClean="0">
              <a:latin typeface="Gill Sans MT" panose="020B0502020104020203" pitchFamily="34" charset="0"/>
            </a:endParaRPr>
          </a:p>
        </p:txBody>
      </p:sp>
    </p:spTree>
    <p:extLst>
      <p:ext uri="{BB962C8B-B14F-4D97-AF65-F5344CB8AC3E}">
        <p14:creationId xmlns:p14="http://schemas.microsoft.com/office/powerpoint/2010/main" val="4000220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351" y="44624"/>
            <a:ext cx="7416824" cy="741194"/>
          </a:xfrm>
        </p:spPr>
        <p:txBody>
          <a:bodyPr/>
          <a:lstStyle/>
          <a:p>
            <a:pPr algn="r"/>
            <a:r>
              <a:rPr lang="en-IE" dirty="0" smtClean="0">
                <a:solidFill>
                  <a:schemeClr val="tx1">
                    <a:lumMod val="50000"/>
                    <a:lumOff val="50000"/>
                  </a:schemeClr>
                </a:solidFill>
              </a:rPr>
              <a:t>New ISSE Questions</a:t>
            </a:r>
            <a:endParaRPr lang="en-IE" dirty="0">
              <a:solidFill>
                <a:schemeClr val="tx1">
                  <a:lumMod val="50000"/>
                  <a:lumOff val="50000"/>
                </a:schemeClr>
              </a:solidFill>
            </a:endParaRPr>
          </a:p>
        </p:txBody>
      </p:sp>
      <p:sp>
        <p:nvSpPr>
          <p:cNvPr id="10" name="TextBox 9"/>
          <p:cNvSpPr txBox="1"/>
          <p:nvPr/>
        </p:nvSpPr>
        <p:spPr>
          <a:xfrm>
            <a:off x="0" y="1772816"/>
            <a:ext cx="9144000" cy="3046988"/>
          </a:xfrm>
          <a:prstGeom prst="rect">
            <a:avLst/>
          </a:prstGeom>
          <a:noFill/>
        </p:spPr>
        <p:txBody>
          <a:bodyPr wrap="square" rtlCol="0">
            <a:spAutoFit/>
          </a:bodyPr>
          <a:lstStyle/>
          <a:p>
            <a:r>
              <a:rPr lang="en-IE" sz="2400" b="1" dirty="0">
                <a:latin typeface="Gill Sans MT" panose="020B0502020104020203" pitchFamily="34" charset="0"/>
              </a:rPr>
              <a:t>Quantitative </a:t>
            </a:r>
            <a:r>
              <a:rPr lang="en-IE" sz="2400" b="1" dirty="0" smtClean="0">
                <a:latin typeface="Gill Sans MT" panose="020B0502020104020203" pitchFamily="34" charset="0"/>
              </a:rPr>
              <a:t>Reasoning</a:t>
            </a:r>
          </a:p>
          <a:p>
            <a:endParaRPr lang="en-IE" sz="2400" b="1" dirty="0">
              <a:latin typeface="Gill Sans MT" panose="020B0502020104020203" pitchFamily="34" charset="0"/>
            </a:endParaRPr>
          </a:p>
          <a:p>
            <a:pPr marL="457200" indent="-457200">
              <a:buFont typeface="+mj-lt"/>
              <a:buAutoNum type="arabicParenR"/>
            </a:pPr>
            <a:r>
              <a:rPr lang="en-IE" sz="2400" dirty="0">
                <a:latin typeface="Gill Sans MT" panose="020B0502020104020203" pitchFamily="34" charset="0"/>
              </a:rPr>
              <a:t>Reached conclusions based on your analysis of numerical information (numbers, graphs, statistics, etc.)</a:t>
            </a:r>
          </a:p>
          <a:p>
            <a:pPr marL="457200" indent="-457200">
              <a:buFont typeface="+mj-lt"/>
              <a:buAutoNum type="arabicParenR"/>
            </a:pPr>
            <a:r>
              <a:rPr lang="en-IE" sz="2400" dirty="0">
                <a:latin typeface="Gill Sans MT" panose="020B0502020104020203" pitchFamily="34" charset="0"/>
              </a:rPr>
              <a:t>Used numerical information to examine a real-world problem or issue (unemployment, climate change, public health, etc.)</a:t>
            </a:r>
          </a:p>
          <a:p>
            <a:pPr marL="457200" indent="-457200">
              <a:buFont typeface="+mj-lt"/>
              <a:buAutoNum type="arabicParenR"/>
            </a:pPr>
            <a:r>
              <a:rPr lang="en-IE" sz="2400" dirty="0">
                <a:latin typeface="Gill Sans MT" panose="020B0502020104020203" pitchFamily="34" charset="0"/>
              </a:rPr>
              <a:t>Evaluated what others have concluded from numerical information</a:t>
            </a:r>
          </a:p>
          <a:p>
            <a:endParaRPr lang="en-IE" sz="2400" dirty="0" smtClean="0">
              <a:latin typeface="Gill Sans MT" panose="020B0502020104020203" pitchFamily="34" charset="0"/>
            </a:endParaRPr>
          </a:p>
        </p:txBody>
      </p:sp>
    </p:spTree>
    <p:extLst>
      <p:ext uri="{BB962C8B-B14F-4D97-AF65-F5344CB8AC3E}">
        <p14:creationId xmlns:p14="http://schemas.microsoft.com/office/powerpoint/2010/main" val="7510472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351" y="44624"/>
            <a:ext cx="7416824" cy="741194"/>
          </a:xfrm>
        </p:spPr>
        <p:txBody>
          <a:bodyPr/>
          <a:lstStyle/>
          <a:p>
            <a:pPr algn="r"/>
            <a:r>
              <a:rPr lang="en-IE" dirty="0" smtClean="0">
                <a:solidFill>
                  <a:schemeClr val="tx1">
                    <a:lumMod val="50000"/>
                    <a:lumOff val="50000"/>
                  </a:schemeClr>
                </a:solidFill>
              </a:rPr>
              <a:t>New ISSE Questions</a:t>
            </a:r>
            <a:endParaRPr lang="en-IE" dirty="0">
              <a:solidFill>
                <a:schemeClr val="tx1">
                  <a:lumMod val="50000"/>
                  <a:lumOff val="50000"/>
                </a:schemeClr>
              </a:solidFill>
            </a:endParaRPr>
          </a:p>
        </p:txBody>
      </p:sp>
      <p:sp>
        <p:nvSpPr>
          <p:cNvPr id="10" name="TextBox 9"/>
          <p:cNvSpPr txBox="1"/>
          <p:nvPr/>
        </p:nvSpPr>
        <p:spPr>
          <a:xfrm>
            <a:off x="0" y="1628800"/>
            <a:ext cx="9144000" cy="4401205"/>
          </a:xfrm>
          <a:prstGeom prst="rect">
            <a:avLst/>
          </a:prstGeom>
          <a:noFill/>
        </p:spPr>
        <p:txBody>
          <a:bodyPr wrap="square" rtlCol="0">
            <a:spAutoFit/>
          </a:bodyPr>
          <a:lstStyle/>
          <a:p>
            <a:r>
              <a:rPr lang="en-IE" sz="2400" b="1" dirty="0">
                <a:latin typeface="Gill Sans MT" panose="020B0502020104020203" pitchFamily="34" charset="0"/>
              </a:rPr>
              <a:t>Reflective and Integrative </a:t>
            </a:r>
            <a:r>
              <a:rPr lang="en-IE" sz="2400" b="1" dirty="0" smtClean="0">
                <a:latin typeface="Gill Sans MT" panose="020B0502020104020203" pitchFamily="34" charset="0"/>
              </a:rPr>
              <a:t>Learning</a:t>
            </a:r>
          </a:p>
          <a:p>
            <a:endParaRPr lang="en-IE" sz="2400" b="1" dirty="0">
              <a:latin typeface="Gill Sans MT" panose="020B0502020104020203" pitchFamily="34" charset="0"/>
            </a:endParaRPr>
          </a:p>
          <a:p>
            <a:pPr marL="457200" indent="-457200">
              <a:buFont typeface="+mj-lt"/>
              <a:buAutoNum type="arabicParenR"/>
            </a:pPr>
            <a:r>
              <a:rPr lang="en-IE" sz="2000" dirty="0">
                <a:latin typeface="Gill Sans MT" panose="020B0502020104020203" pitchFamily="34" charset="0"/>
              </a:rPr>
              <a:t>Combined ideas from different subjects / modules when completing assignments</a:t>
            </a:r>
          </a:p>
          <a:p>
            <a:pPr marL="457200" indent="-457200">
              <a:buFont typeface="+mj-lt"/>
              <a:buAutoNum type="arabicParenR"/>
            </a:pPr>
            <a:r>
              <a:rPr lang="en-IE" sz="2000" dirty="0">
                <a:latin typeface="Gill Sans MT" panose="020B0502020104020203" pitchFamily="34" charset="0"/>
              </a:rPr>
              <a:t>Connected your learning to problems or issues in society</a:t>
            </a:r>
          </a:p>
          <a:p>
            <a:pPr marL="457200" indent="-457200">
              <a:buFont typeface="+mj-lt"/>
              <a:buAutoNum type="arabicParenR"/>
            </a:pPr>
            <a:r>
              <a:rPr lang="en-IE" sz="2000" dirty="0">
                <a:latin typeface="Gill Sans MT" panose="020B0502020104020203" pitchFamily="34" charset="0"/>
              </a:rPr>
              <a:t>Included diverse perspectives (political, religious, racial/ethnic, gender, etc.) in discussions or assignments</a:t>
            </a:r>
          </a:p>
          <a:p>
            <a:pPr marL="457200" indent="-457200">
              <a:buFont typeface="+mj-lt"/>
              <a:buAutoNum type="arabicParenR"/>
            </a:pPr>
            <a:r>
              <a:rPr lang="en-IE" sz="2000" dirty="0">
                <a:latin typeface="Gill Sans MT" panose="020B0502020104020203" pitchFamily="34" charset="0"/>
              </a:rPr>
              <a:t>Examined the strengths and weaknesses of your own views on a topic or issue</a:t>
            </a:r>
          </a:p>
          <a:p>
            <a:pPr marL="457200" indent="-457200">
              <a:buFont typeface="+mj-lt"/>
              <a:buAutoNum type="arabicParenR"/>
            </a:pPr>
            <a:r>
              <a:rPr lang="en-IE" sz="2000" dirty="0">
                <a:latin typeface="Gill Sans MT" panose="020B0502020104020203" pitchFamily="34" charset="0"/>
              </a:rPr>
              <a:t>Tried to better understand someone else's views by imagining how an issue looks from their perspective</a:t>
            </a:r>
          </a:p>
          <a:p>
            <a:pPr marL="457200" indent="-457200">
              <a:buFont typeface="+mj-lt"/>
              <a:buAutoNum type="arabicParenR"/>
            </a:pPr>
            <a:r>
              <a:rPr lang="en-IE" sz="2000" dirty="0">
                <a:latin typeface="Gill Sans MT" panose="020B0502020104020203" pitchFamily="34" charset="0"/>
              </a:rPr>
              <a:t>Learned something that changed the way you understand an issue or concept?</a:t>
            </a:r>
          </a:p>
          <a:p>
            <a:pPr marL="457200" indent="-457200">
              <a:buFont typeface="+mj-lt"/>
              <a:buAutoNum type="arabicParenR"/>
            </a:pPr>
            <a:r>
              <a:rPr lang="en-IE" sz="2000" dirty="0">
                <a:latin typeface="Gill Sans MT" panose="020B0502020104020203" pitchFamily="34" charset="0"/>
              </a:rPr>
              <a:t>Connected ideas from your subjects / modules to your prior experiences and knowledge</a:t>
            </a:r>
          </a:p>
          <a:p>
            <a:endParaRPr lang="en-IE" sz="3200" dirty="0" smtClean="0">
              <a:latin typeface="Gill Sans MT" panose="020B0502020104020203" pitchFamily="34" charset="0"/>
            </a:endParaRPr>
          </a:p>
        </p:txBody>
      </p:sp>
    </p:spTree>
    <p:extLst>
      <p:ext uri="{BB962C8B-B14F-4D97-AF65-F5344CB8AC3E}">
        <p14:creationId xmlns:p14="http://schemas.microsoft.com/office/powerpoint/2010/main" val="33968948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351" y="44624"/>
            <a:ext cx="7416824" cy="741194"/>
          </a:xfrm>
        </p:spPr>
        <p:txBody>
          <a:bodyPr/>
          <a:lstStyle/>
          <a:p>
            <a:pPr algn="r"/>
            <a:r>
              <a:rPr lang="en-IE" dirty="0" smtClean="0">
                <a:solidFill>
                  <a:schemeClr val="tx1">
                    <a:lumMod val="50000"/>
                    <a:lumOff val="50000"/>
                  </a:schemeClr>
                </a:solidFill>
              </a:rPr>
              <a:t>New ISSE Questions</a:t>
            </a:r>
            <a:endParaRPr lang="en-IE" dirty="0">
              <a:solidFill>
                <a:schemeClr val="tx1">
                  <a:lumMod val="50000"/>
                  <a:lumOff val="50000"/>
                </a:schemeClr>
              </a:solidFill>
            </a:endParaRPr>
          </a:p>
        </p:txBody>
      </p:sp>
      <p:sp>
        <p:nvSpPr>
          <p:cNvPr id="10" name="TextBox 9"/>
          <p:cNvSpPr txBox="1"/>
          <p:nvPr/>
        </p:nvSpPr>
        <p:spPr>
          <a:xfrm>
            <a:off x="0" y="1772816"/>
            <a:ext cx="9144000" cy="3908762"/>
          </a:xfrm>
          <a:prstGeom prst="rect">
            <a:avLst/>
          </a:prstGeom>
          <a:noFill/>
        </p:spPr>
        <p:txBody>
          <a:bodyPr wrap="square" rtlCol="0">
            <a:spAutoFit/>
          </a:bodyPr>
          <a:lstStyle/>
          <a:p>
            <a:r>
              <a:rPr lang="en-IE" sz="2400" b="1" dirty="0">
                <a:latin typeface="Gill Sans MT" panose="020B0502020104020203" pitchFamily="34" charset="0"/>
              </a:rPr>
              <a:t>Higher-Order </a:t>
            </a:r>
            <a:r>
              <a:rPr lang="en-IE" sz="2400" b="1" dirty="0" smtClean="0">
                <a:latin typeface="Gill Sans MT" panose="020B0502020104020203" pitchFamily="34" charset="0"/>
              </a:rPr>
              <a:t>Learning</a:t>
            </a:r>
          </a:p>
          <a:p>
            <a:endParaRPr lang="en-IE" sz="2400" b="1" dirty="0">
              <a:latin typeface="Gill Sans MT" panose="020B0502020104020203" pitchFamily="34" charset="0"/>
            </a:endParaRPr>
          </a:p>
          <a:p>
            <a:pPr marL="457200" indent="-457200">
              <a:buFont typeface="+mj-lt"/>
              <a:buAutoNum type="arabicParenR"/>
            </a:pPr>
            <a:r>
              <a:rPr lang="en-IE" sz="2400" dirty="0">
                <a:latin typeface="Gill Sans MT" panose="020B0502020104020203" pitchFamily="34" charset="0"/>
              </a:rPr>
              <a:t>Applying facts, theories, or methods to practical problems or new situations</a:t>
            </a:r>
          </a:p>
          <a:p>
            <a:pPr marL="457200" indent="-457200">
              <a:buFont typeface="+mj-lt"/>
              <a:buAutoNum type="arabicParenR"/>
            </a:pPr>
            <a:r>
              <a:rPr lang="en-IE" sz="2400" dirty="0">
                <a:latin typeface="Gill Sans MT" panose="020B0502020104020203" pitchFamily="34" charset="0"/>
              </a:rPr>
              <a:t>Analysing an idea, experience, or line of reasoning in depth by examining its parts</a:t>
            </a:r>
          </a:p>
          <a:p>
            <a:pPr marL="457200" indent="-457200">
              <a:buFont typeface="+mj-lt"/>
              <a:buAutoNum type="arabicParenR"/>
            </a:pPr>
            <a:r>
              <a:rPr lang="en-IE" sz="2400" dirty="0">
                <a:latin typeface="Gill Sans MT" panose="020B0502020104020203" pitchFamily="34" charset="0"/>
              </a:rPr>
              <a:t>Evaluating a point of view, decision, or information source</a:t>
            </a:r>
          </a:p>
          <a:p>
            <a:pPr marL="457200" indent="-457200">
              <a:buFont typeface="+mj-lt"/>
              <a:buAutoNum type="arabicParenR"/>
            </a:pPr>
            <a:r>
              <a:rPr lang="en-IE" sz="2400" dirty="0">
                <a:latin typeface="Gill Sans MT" panose="020B0502020104020203" pitchFamily="34" charset="0"/>
              </a:rPr>
              <a:t>Forming an understanding or new idea from various pieces of information</a:t>
            </a:r>
          </a:p>
          <a:p>
            <a:endParaRPr lang="en-IE" sz="3200" dirty="0" smtClean="0">
              <a:latin typeface="Gill Sans MT" panose="020B0502020104020203" pitchFamily="34" charset="0"/>
            </a:endParaRPr>
          </a:p>
        </p:txBody>
      </p:sp>
    </p:spTree>
    <p:extLst>
      <p:ext uri="{BB962C8B-B14F-4D97-AF65-F5344CB8AC3E}">
        <p14:creationId xmlns:p14="http://schemas.microsoft.com/office/powerpoint/2010/main" val="4933827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7176" y="188640"/>
            <a:ext cx="7416824" cy="741194"/>
          </a:xfrm>
        </p:spPr>
        <p:txBody>
          <a:bodyPr/>
          <a:lstStyle/>
          <a:p>
            <a:pPr algn="r"/>
            <a:r>
              <a:rPr lang="en-IE" dirty="0" smtClean="0">
                <a:solidFill>
                  <a:schemeClr val="tx1">
                    <a:lumMod val="50000"/>
                    <a:lumOff val="50000"/>
                  </a:schemeClr>
                </a:solidFill>
              </a:rPr>
              <a:t>Analysis of Outcomes</a:t>
            </a:r>
            <a:endParaRPr lang="en-IE" dirty="0">
              <a:solidFill>
                <a:schemeClr val="tx1">
                  <a:lumMod val="50000"/>
                  <a:lumOff val="50000"/>
                </a:schemeClr>
              </a:solidFill>
            </a:endParaRPr>
          </a:p>
        </p:txBody>
      </p:sp>
      <p:sp>
        <p:nvSpPr>
          <p:cNvPr id="3" name="Content Placeholder 2"/>
          <p:cNvSpPr>
            <a:spLocks noGrp="1"/>
          </p:cNvSpPr>
          <p:nvPr>
            <p:ph idx="1"/>
          </p:nvPr>
        </p:nvSpPr>
        <p:spPr>
          <a:xfrm>
            <a:off x="539552" y="1700808"/>
            <a:ext cx="8352928" cy="4392488"/>
          </a:xfrm>
        </p:spPr>
        <p:txBody>
          <a:bodyPr/>
          <a:lstStyle/>
          <a:p>
            <a:pPr>
              <a:buClr>
                <a:schemeClr val="bg2"/>
              </a:buClr>
            </a:pPr>
            <a:r>
              <a:rPr lang="en-IE" dirty="0" smtClean="0">
                <a:solidFill>
                  <a:schemeClr val="bg2"/>
                </a:solidFill>
              </a:rPr>
              <a:t>Benchmark AIT against national &amp; sector results, All ISSE, Unis, All </a:t>
            </a:r>
            <a:r>
              <a:rPr lang="en-IE" dirty="0" err="1" smtClean="0">
                <a:solidFill>
                  <a:schemeClr val="bg2"/>
                </a:solidFill>
              </a:rPr>
              <a:t>IoTs</a:t>
            </a:r>
            <a:r>
              <a:rPr lang="en-IE" dirty="0" smtClean="0">
                <a:solidFill>
                  <a:schemeClr val="bg2"/>
                </a:solidFill>
              </a:rPr>
              <a:t>, Other HEIs</a:t>
            </a:r>
            <a:endParaRPr lang="en-IE" dirty="0">
              <a:solidFill>
                <a:schemeClr val="bg2"/>
              </a:solidFill>
            </a:endParaRPr>
          </a:p>
          <a:p>
            <a:pPr>
              <a:buClr>
                <a:schemeClr val="bg2"/>
              </a:buClr>
            </a:pPr>
            <a:r>
              <a:rPr lang="en-IE" dirty="0" smtClean="0">
                <a:solidFill>
                  <a:schemeClr val="bg2"/>
                </a:solidFill>
              </a:rPr>
              <a:t>Analysis by year of study Y1, YF, PGT</a:t>
            </a:r>
          </a:p>
          <a:p>
            <a:pPr>
              <a:buClr>
                <a:schemeClr val="bg2"/>
              </a:buClr>
            </a:pPr>
            <a:r>
              <a:rPr lang="en-IE" dirty="0" smtClean="0">
                <a:solidFill>
                  <a:schemeClr val="bg2"/>
                </a:solidFill>
              </a:rPr>
              <a:t>Internally by Faculty &amp; Department</a:t>
            </a:r>
          </a:p>
          <a:p>
            <a:pPr>
              <a:buClr>
                <a:schemeClr val="bg2"/>
              </a:buClr>
            </a:pPr>
            <a:r>
              <a:rPr lang="en-IE" dirty="0" smtClean="0">
                <a:solidFill>
                  <a:schemeClr val="bg2"/>
                </a:solidFill>
              </a:rPr>
              <a:t>Benchmarked to other national surveys of students engagement e.g. AUSSE</a:t>
            </a:r>
          </a:p>
          <a:p>
            <a:pPr>
              <a:buClr>
                <a:schemeClr val="bg2"/>
              </a:buClr>
            </a:pPr>
            <a:r>
              <a:rPr lang="en-IE" dirty="0" smtClean="0">
                <a:solidFill>
                  <a:schemeClr val="bg2"/>
                </a:solidFill>
              </a:rPr>
              <a:t>Issues around extracting comparable data</a:t>
            </a:r>
          </a:p>
          <a:p>
            <a:pPr>
              <a:buClr>
                <a:schemeClr val="bg2"/>
              </a:buClr>
            </a:pPr>
            <a:r>
              <a:rPr lang="en-IE" dirty="0" smtClean="0">
                <a:solidFill>
                  <a:schemeClr val="bg2"/>
                </a:solidFill>
              </a:rPr>
              <a:t>Tools employed excel, SPSS, Tableau</a:t>
            </a:r>
          </a:p>
        </p:txBody>
      </p:sp>
    </p:spTree>
    <p:extLst>
      <p:ext uri="{BB962C8B-B14F-4D97-AF65-F5344CB8AC3E}">
        <p14:creationId xmlns:p14="http://schemas.microsoft.com/office/powerpoint/2010/main" val="12523724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44676" y="332656"/>
            <a:ext cx="7496604" cy="707886"/>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GB" sz="4000" b="1" i="0" u="none" strike="noStrike" kern="0" cap="none" spc="0" normalizeH="0" noProof="0" dirty="0" smtClean="0">
                <a:ln>
                  <a:noFill/>
                </a:ln>
                <a:solidFill>
                  <a:schemeClr val="tx1">
                    <a:lumMod val="50000"/>
                    <a:lumOff val="50000"/>
                  </a:schemeClr>
                </a:solidFill>
                <a:effectLst/>
                <a:uLnTx/>
                <a:uFillTx/>
                <a:latin typeface="Century Gothic" pitchFamily="34" charset="0"/>
                <a:ea typeface="+mj-ea"/>
                <a:cs typeface="+mj-cs"/>
              </a:rPr>
              <a:t>Qualitative Data</a:t>
            </a:r>
            <a:endParaRPr kumimoji="0" lang="en-IE" sz="1800" b="0" i="0" u="none" strike="noStrike" kern="0" cap="none" spc="0" normalizeH="0" noProof="0" dirty="0" smtClean="0">
              <a:ln>
                <a:noFill/>
              </a:ln>
              <a:solidFill>
                <a:schemeClr val="tx1">
                  <a:lumMod val="50000"/>
                  <a:lumOff val="50000"/>
                </a:schemeClr>
              </a:solidFill>
              <a:effectLst/>
              <a:uLnTx/>
              <a:uFillTx/>
            </a:endParaRPr>
          </a:p>
        </p:txBody>
      </p:sp>
      <p:pic>
        <p:nvPicPr>
          <p:cNvPr id="3" name="Picture 2"/>
          <p:cNvPicPr>
            <a:picLocks noChangeAspect="1"/>
          </p:cNvPicPr>
          <p:nvPr/>
        </p:nvPicPr>
        <p:blipFill>
          <a:blip r:embed="rId3"/>
          <a:stretch>
            <a:fillRect/>
          </a:stretch>
        </p:blipFill>
        <p:spPr>
          <a:xfrm>
            <a:off x="0" y="1412776"/>
            <a:ext cx="9141280" cy="5445224"/>
          </a:xfrm>
          <a:prstGeom prst="rect">
            <a:avLst/>
          </a:prstGeom>
        </p:spPr>
      </p:pic>
    </p:spTree>
    <p:extLst>
      <p:ext uri="{BB962C8B-B14F-4D97-AF65-F5344CB8AC3E}">
        <p14:creationId xmlns:p14="http://schemas.microsoft.com/office/powerpoint/2010/main" val="16627533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496" y="260648"/>
            <a:ext cx="8568952" cy="1754326"/>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GB" sz="4000" b="1" i="0" u="none" strike="noStrike" kern="0" cap="none" spc="0" normalizeH="0" noProof="0" dirty="0" smtClean="0">
                <a:ln>
                  <a:noFill/>
                </a:ln>
                <a:solidFill>
                  <a:schemeClr val="tx1">
                    <a:lumMod val="50000"/>
                    <a:lumOff val="50000"/>
                  </a:schemeClr>
                </a:solidFill>
                <a:effectLst/>
                <a:uLnTx/>
                <a:uFillTx/>
                <a:latin typeface="Century Gothic" pitchFamily="34" charset="0"/>
                <a:ea typeface="+mj-ea"/>
                <a:cs typeface="+mj-cs"/>
              </a:rPr>
              <a:t>Qualitative Data </a:t>
            </a:r>
          </a:p>
          <a:p>
            <a:pPr marL="0" marR="0" lvl="0" indent="0" algn="r"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noProof="0" dirty="0" smtClean="0">
                <a:ln>
                  <a:noFill/>
                </a:ln>
                <a:solidFill>
                  <a:schemeClr val="tx1">
                    <a:lumMod val="50000"/>
                    <a:lumOff val="50000"/>
                  </a:schemeClr>
                </a:solidFill>
                <a:effectLst/>
                <a:uLnTx/>
                <a:uFillTx/>
                <a:latin typeface="Century Gothic" pitchFamily="34" charset="0"/>
                <a:ea typeface="+mj-ea"/>
                <a:cs typeface="+mj-cs"/>
              </a:rPr>
              <a:t>–Thematic Comments/Key Words</a:t>
            </a:r>
          </a:p>
          <a:p>
            <a:pPr marL="0" marR="0" lvl="0" indent="0" algn="r" defTabSz="914400" eaLnBrk="1" fontAlgn="auto" latinLnBrk="0" hangingPunct="1">
              <a:lnSpc>
                <a:spcPct val="100000"/>
              </a:lnSpc>
              <a:spcBef>
                <a:spcPts val="0"/>
              </a:spcBef>
              <a:spcAft>
                <a:spcPts val="0"/>
              </a:spcAft>
              <a:buClrTx/>
              <a:buSzTx/>
              <a:buFontTx/>
              <a:buNone/>
              <a:tabLst/>
              <a:defRPr/>
            </a:pPr>
            <a:r>
              <a:rPr kumimoji="0" lang="en-GB" sz="4000" b="1" i="0" u="none" strike="noStrike" kern="0" cap="none" spc="0" normalizeH="0" noProof="0" dirty="0" smtClean="0">
                <a:ln>
                  <a:noFill/>
                </a:ln>
                <a:solidFill>
                  <a:schemeClr val="tx1">
                    <a:lumMod val="50000"/>
                    <a:lumOff val="50000"/>
                  </a:schemeClr>
                </a:solidFill>
                <a:effectLst/>
                <a:uLnTx/>
                <a:uFillTx/>
                <a:latin typeface="Century Gothic" pitchFamily="34" charset="0"/>
                <a:ea typeface="+mj-ea"/>
                <a:cs typeface="+mj-cs"/>
              </a:rPr>
              <a:t>  </a:t>
            </a:r>
            <a:endParaRPr kumimoji="0" lang="en-IE" sz="1800" b="0" i="0" u="none" strike="noStrike" kern="0" cap="none" spc="0" normalizeH="0" noProof="0" dirty="0" smtClean="0">
              <a:ln>
                <a:noFill/>
              </a:ln>
              <a:solidFill>
                <a:schemeClr val="tx1">
                  <a:lumMod val="50000"/>
                  <a:lumOff val="50000"/>
                </a:schemeClr>
              </a:solidFill>
              <a:effectLst/>
              <a:uLnTx/>
              <a:uFillTx/>
            </a:endParaRPr>
          </a:p>
        </p:txBody>
      </p:sp>
      <p:graphicFrame>
        <p:nvGraphicFramePr>
          <p:cNvPr id="4" name="Table 3"/>
          <p:cNvGraphicFramePr>
            <a:graphicFrameLocks noGrp="1"/>
          </p:cNvGraphicFramePr>
          <p:nvPr>
            <p:extLst>
              <p:ext uri="{D42A27DB-BD31-4B8C-83A1-F6EECF244321}">
                <p14:modId xmlns:p14="http://schemas.microsoft.com/office/powerpoint/2010/main" val="1750971904"/>
              </p:ext>
            </p:extLst>
          </p:nvPr>
        </p:nvGraphicFramePr>
        <p:xfrm>
          <a:off x="611560" y="2204864"/>
          <a:ext cx="8208912" cy="3379063"/>
        </p:xfrm>
        <a:graphic>
          <a:graphicData uri="http://schemas.openxmlformats.org/drawingml/2006/table">
            <a:tbl>
              <a:tblPr firstRow="1" bandRow="1">
                <a:tableStyleId>{5C22544A-7EE6-4342-B048-85BDC9FD1C3A}</a:tableStyleId>
              </a:tblPr>
              <a:tblGrid>
                <a:gridCol w="3240360">
                  <a:extLst>
                    <a:ext uri="{9D8B030D-6E8A-4147-A177-3AD203B41FA5}">
                      <a16:colId xmlns:a16="http://schemas.microsoft.com/office/drawing/2014/main" val="292371795"/>
                    </a:ext>
                  </a:extLst>
                </a:gridCol>
                <a:gridCol w="1656184">
                  <a:extLst>
                    <a:ext uri="{9D8B030D-6E8A-4147-A177-3AD203B41FA5}">
                      <a16:colId xmlns:a16="http://schemas.microsoft.com/office/drawing/2014/main" val="1044960933"/>
                    </a:ext>
                  </a:extLst>
                </a:gridCol>
                <a:gridCol w="2088232">
                  <a:extLst>
                    <a:ext uri="{9D8B030D-6E8A-4147-A177-3AD203B41FA5}">
                      <a16:colId xmlns:a16="http://schemas.microsoft.com/office/drawing/2014/main" val="2448486117"/>
                    </a:ext>
                  </a:extLst>
                </a:gridCol>
                <a:gridCol w="1224136">
                  <a:extLst>
                    <a:ext uri="{9D8B030D-6E8A-4147-A177-3AD203B41FA5}">
                      <a16:colId xmlns:a16="http://schemas.microsoft.com/office/drawing/2014/main" val="828600305"/>
                    </a:ext>
                  </a:extLst>
                </a:gridCol>
              </a:tblGrid>
              <a:tr h="754897">
                <a:tc>
                  <a:txBody>
                    <a:bodyPr/>
                    <a:lstStyle/>
                    <a:p>
                      <a:endParaRPr lang="en-IE" dirty="0"/>
                    </a:p>
                  </a:txBody>
                  <a:tcPr/>
                </a:tc>
                <a:tc>
                  <a:txBody>
                    <a:bodyPr/>
                    <a:lstStyle/>
                    <a:p>
                      <a:r>
                        <a:rPr lang="en-IE" dirty="0" smtClean="0"/>
                        <a:t>Best to Engage</a:t>
                      </a:r>
                      <a:endParaRPr lang="en-IE" dirty="0"/>
                    </a:p>
                  </a:txBody>
                  <a:tcPr/>
                </a:tc>
                <a:tc>
                  <a:txBody>
                    <a:bodyPr/>
                    <a:lstStyle/>
                    <a:p>
                      <a:r>
                        <a:rPr lang="en-IE" dirty="0" smtClean="0"/>
                        <a:t>Improve Engagement</a:t>
                      </a:r>
                      <a:endParaRPr lang="en-IE" dirty="0"/>
                    </a:p>
                  </a:txBody>
                  <a:tcPr/>
                </a:tc>
                <a:tc>
                  <a:txBody>
                    <a:bodyPr/>
                    <a:lstStyle/>
                    <a:p>
                      <a:r>
                        <a:rPr lang="en-IE" dirty="0" smtClean="0"/>
                        <a:t>Total</a:t>
                      </a:r>
                      <a:endParaRPr lang="en-IE" dirty="0"/>
                    </a:p>
                  </a:txBody>
                  <a:tcPr/>
                </a:tc>
                <a:extLst>
                  <a:ext uri="{0D108BD9-81ED-4DB2-BD59-A6C34878D82A}">
                    <a16:rowId xmlns:a16="http://schemas.microsoft.com/office/drawing/2014/main" val="1621455934"/>
                  </a:ext>
                </a:extLst>
              </a:tr>
              <a:tr h="437361">
                <a:tc>
                  <a:txBody>
                    <a:bodyPr/>
                    <a:lstStyle/>
                    <a:p>
                      <a:r>
                        <a:rPr lang="en-IE" dirty="0" smtClean="0"/>
                        <a:t>Lecturer</a:t>
                      </a:r>
                      <a:endParaRPr lang="en-IE" dirty="0"/>
                    </a:p>
                  </a:txBody>
                  <a:tcPr/>
                </a:tc>
                <a:tc>
                  <a:txBody>
                    <a:bodyPr/>
                    <a:lstStyle/>
                    <a:p>
                      <a:pPr algn="ctr"/>
                      <a:r>
                        <a:rPr lang="en-IE" dirty="0" smtClean="0"/>
                        <a:t>166</a:t>
                      </a:r>
                      <a:endParaRPr lang="en-IE" dirty="0"/>
                    </a:p>
                  </a:txBody>
                  <a:tcPr/>
                </a:tc>
                <a:tc>
                  <a:txBody>
                    <a:bodyPr/>
                    <a:lstStyle/>
                    <a:p>
                      <a:pPr algn="ctr"/>
                      <a:r>
                        <a:rPr lang="en-IE" dirty="0" smtClean="0"/>
                        <a:t>81</a:t>
                      </a:r>
                      <a:endParaRPr lang="en-IE" dirty="0"/>
                    </a:p>
                  </a:txBody>
                  <a:tcPr/>
                </a:tc>
                <a:tc>
                  <a:txBody>
                    <a:bodyPr/>
                    <a:lstStyle/>
                    <a:p>
                      <a:pPr algn="ctr"/>
                      <a:r>
                        <a:rPr lang="en-IE" dirty="0" smtClean="0"/>
                        <a:t>247</a:t>
                      </a:r>
                      <a:endParaRPr lang="en-IE" dirty="0"/>
                    </a:p>
                  </a:txBody>
                  <a:tcPr/>
                </a:tc>
                <a:extLst>
                  <a:ext uri="{0D108BD9-81ED-4DB2-BD59-A6C34878D82A}">
                    <a16:rowId xmlns:a16="http://schemas.microsoft.com/office/drawing/2014/main" val="3340144024"/>
                  </a:ext>
                </a:extLst>
              </a:tr>
              <a:tr h="437361">
                <a:tc>
                  <a:txBody>
                    <a:bodyPr/>
                    <a:lstStyle/>
                    <a:p>
                      <a:r>
                        <a:rPr lang="en-IE" dirty="0" smtClean="0"/>
                        <a:t>Moodle</a:t>
                      </a:r>
                      <a:endParaRPr lang="en-IE" dirty="0"/>
                    </a:p>
                  </a:txBody>
                  <a:tcPr/>
                </a:tc>
                <a:tc>
                  <a:txBody>
                    <a:bodyPr/>
                    <a:lstStyle/>
                    <a:p>
                      <a:pPr algn="ctr"/>
                      <a:r>
                        <a:rPr lang="en-IE" dirty="0" smtClean="0"/>
                        <a:t>51</a:t>
                      </a:r>
                      <a:endParaRPr lang="en-IE" dirty="0"/>
                    </a:p>
                  </a:txBody>
                  <a:tcPr/>
                </a:tc>
                <a:tc>
                  <a:txBody>
                    <a:bodyPr/>
                    <a:lstStyle/>
                    <a:p>
                      <a:pPr algn="ctr"/>
                      <a:r>
                        <a:rPr lang="en-IE" dirty="0" smtClean="0"/>
                        <a:t>17</a:t>
                      </a:r>
                      <a:endParaRPr lang="en-IE" dirty="0"/>
                    </a:p>
                  </a:txBody>
                  <a:tcPr/>
                </a:tc>
                <a:tc>
                  <a:txBody>
                    <a:bodyPr/>
                    <a:lstStyle/>
                    <a:p>
                      <a:pPr algn="ctr"/>
                      <a:r>
                        <a:rPr lang="en-IE" dirty="0" smtClean="0"/>
                        <a:t>68</a:t>
                      </a:r>
                      <a:endParaRPr lang="en-IE" dirty="0"/>
                    </a:p>
                  </a:txBody>
                  <a:tcPr/>
                </a:tc>
                <a:extLst>
                  <a:ext uri="{0D108BD9-81ED-4DB2-BD59-A6C34878D82A}">
                    <a16:rowId xmlns:a16="http://schemas.microsoft.com/office/drawing/2014/main" val="3547487153"/>
                  </a:ext>
                </a:extLst>
              </a:tr>
              <a:tr h="437361">
                <a:tc>
                  <a:txBody>
                    <a:bodyPr/>
                    <a:lstStyle/>
                    <a:p>
                      <a:r>
                        <a:rPr lang="en-IE" dirty="0" smtClean="0"/>
                        <a:t>Friendly</a:t>
                      </a:r>
                      <a:endParaRPr lang="en-IE" dirty="0"/>
                    </a:p>
                  </a:txBody>
                  <a:tcPr/>
                </a:tc>
                <a:tc>
                  <a:txBody>
                    <a:bodyPr/>
                    <a:lstStyle/>
                    <a:p>
                      <a:pPr algn="ctr"/>
                      <a:r>
                        <a:rPr lang="en-IE" dirty="0" smtClean="0"/>
                        <a:t>33</a:t>
                      </a:r>
                      <a:endParaRPr lang="en-IE" dirty="0"/>
                    </a:p>
                  </a:txBody>
                  <a:tcPr/>
                </a:tc>
                <a:tc>
                  <a:txBody>
                    <a:bodyPr/>
                    <a:lstStyle/>
                    <a:p>
                      <a:pPr algn="ctr"/>
                      <a:r>
                        <a:rPr lang="en-IE" dirty="0" smtClean="0"/>
                        <a:t>3</a:t>
                      </a:r>
                      <a:endParaRPr lang="en-IE" dirty="0"/>
                    </a:p>
                  </a:txBody>
                  <a:tcPr/>
                </a:tc>
                <a:tc>
                  <a:txBody>
                    <a:bodyPr/>
                    <a:lstStyle/>
                    <a:p>
                      <a:pPr algn="ctr"/>
                      <a:r>
                        <a:rPr lang="en-IE" dirty="0" smtClean="0"/>
                        <a:t>36</a:t>
                      </a:r>
                      <a:endParaRPr lang="en-IE" dirty="0"/>
                    </a:p>
                  </a:txBody>
                  <a:tcPr/>
                </a:tc>
                <a:extLst>
                  <a:ext uri="{0D108BD9-81ED-4DB2-BD59-A6C34878D82A}">
                    <a16:rowId xmlns:a16="http://schemas.microsoft.com/office/drawing/2014/main" val="2593704004"/>
                  </a:ext>
                </a:extLst>
              </a:tr>
              <a:tr h="437361">
                <a:tc>
                  <a:txBody>
                    <a:bodyPr/>
                    <a:lstStyle/>
                    <a:p>
                      <a:r>
                        <a:rPr lang="en-IE" dirty="0" smtClean="0"/>
                        <a:t>Small Class/Group</a:t>
                      </a:r>
                      <a:endParaRPr lang="en-IE" dirty="0"/>
                    </a:p>
                  </a:txBody>
                  <a:tcPr/>
                </a:tc>
                <a:tc>
                  <a:txBody>
                    <a:bodyPr/>
                    <a:lstStyle/>
                    <a:p>
                      <a:pPr algn="ctr"/>
                      <a:r>
                        <a:rPr lang="en-IE" dirty="0" smtClean="0"/>
                        <a:t>33</a:t>
                      </a:r>
                      <a:endParaRPr lang="en-IE" dirty="0"/>
                    </a:p>
                  </a:txBody>
                  <a:tcPr/>
                </a:tc>
                <a:tc>
                  <a:txBody>
                    <a:bodyPr/>
                    <a:lstStyle/>
                    <a:p>
                      <a:pPr algn="ctr"/>
                      <a:r>
                        <a:rPr lang="en-IE" dirty="0" smtClean="0"/>
                        <a:t>11</a:t>
                      </a:r>
                      <a:endParaRPr lang="en-IE" dirty="0"/>
                    </a:p>
                  </a:txBody>
                  <a:tcPr/>
                </a:tc>
                <a:tc>
                  <a:txBody>
                    <a:bodyPr/>
                    <a:lstStyle/>
                    <a:p>
                      <a:pPr algn="ctr"/>
                      <a:r>
                        <a:rPr lang="en-IE" dirty="0" smtClean="0"/>
                        <a:t>44</a:t>
                      </a:r>
                      <a:endParaRPr lang="en-IE" dirty="0"/>
                    </a:p>
                  </a:txBody>
                  <a:tcPr/>
                </a:tc>
                <a:extLst>
                  <a:ext uri="{0D108BD9-81ED-4DB2-BD59-A6C34878D82A}">
                    <a16:rowId xmlns:a16="http://schemas.microsoft.com/office/drawing/2014/main" val="1223541317"/>
                  </a:ext>
                </a:extLst>
              </a:tr>
              <a:tr h="437361">
                <a:tc>
                  <a:txBody>
                    <a:bodyPr/>
                    <a:lstStyle/>
                    <a:p>
                      <a:r>
                        <a:rPr lang="en-IE" dirty="0" smtClean="0"/>
                        <a:t>Assessment</a:t>
                      </a:r>
                      <a:endParaRPr lang="en-IE" dirty="0"/>
                    </a:p>
                  </a:txBody>
                  <a:tcPr/>
                </a:tc>
                <a:tc>
                  <a:txBody>
                    <a:bodyPr/>
                    <a:lstStyle/>
                    <a:p>
                      <a:pPr algn="ctr"/>
                      <a:r>
                        <a:rPr lang="en-IE" dirty="0" smtClean="0"/>
                        <a:t>24</a:t>
                      </a:r>
                      <a:endParaRPr lang="en-IE" dirty="0"/>
                    </a:p>
                  </a:txBody>
                  <a:tcPr/>
                </a:tc>
                <a:tc>
                  <a:txBody>
                    <a:bodyPr/>
                    <a:lstStyle/>
                    <a:p>
                      <a:pPr algn="ctr"/>
                      <a:r>
                        <a:rPr lang="en-IE" dirty="0" smtClean="0"/>
                        <a:t>21</a:t>
                      </a:r>
                      <a:endParaRPr lang="en-IE" dirty="0"/>
                    </a:p>
                  </a:txBody>
                  <a:tcPr/>
                </a:tc>
                <a:tc>
                  <a:txBody>
                    <a:bodyPr/>
                    <a:lstStyle/>
                    <a:p>
                      <a:pPr algn="ctr"/>
                      <a:r>
                        <a:rPr lang="en-IE" dirty="0" smtClean="0"/>
                        <a:t>41</a:t>
                      </a:r>
                      <a:endParaRPr lang="en-IE" dirty="0"/>
                    </a:p>
                  </a:txBody>
                  <a:tcPr/>
                </a:tc>
                <a:extLst>
                  <a:ext uri="{0D108BD9-81ED-4DB2-BD59-A6C34878D82A}">
                    <a16:rowId xmlns:a16="http://schemas.microsoft.com/office/drawing/2014/main" val="253882506"/>
                  </a:ext>
                </a:extLst>
              </a:tr>
              <a:tr h="437361">
                <a:tc>
                  <a:txBody>
                    <a:bodyPr/>
                    <a:lstStyle/>
                    <a:p>
                      <a:r>
                        <a:rPr lang="en-IE" dirty="0" smtClean="0"/>
                        <a:t>Feedback</a:t>
                      </a:r>
                      <a:endParaRPr lang="en-IE" dirty="0"/>
                    </a:p>
                  </a:txBody>
                  <a:tcPr/>
                </a:tc>
                <a:tc>
                  <a:txBody>
                    <a:bodyPr/>
                    <a:lstStyle/>
                    <a:p>
                      <a:pPr algn="ctr"/>
                      <a:r>
                        <a:rPr lang="en-IE" dirty="0" smtClean="0"/>
                        <a:t>18</a:t>
                      </a:r>
                      <a:endParaRPr lang="en-IE" dirty="0"/>
                    </a:p>
                  </a:txBody>
                  <a:tcPr/>
                </a:tc>
                <a:tc>
                  <a:txBody>
                    <a:bodyPr/>
                    <a:lstStyle/>
                    <a:p>
                      <a:pPr algn="ctr"/>
                      <a:r>
                        <a:rPr lang="en-IE" dirty="0" smtClean="0"/>
                        <a:t>33</a:t>
                      </a:r>
                      <a:endParaRPr lang="en-IE" dirty="0"/>
                    </a:p>
                  </a:txBody>
                  <a:tcPr/>
                </a:tc>
                <a:tc>
                  <a:txBody>
                    <a:bodyPr/>
                    <a:lstStyle/>
                    <a:p>
                      <a:pPr algn="ctr"/>
                      <a:r>
                        <a:rPr lang="en-IE" dirty="0" smtClean="0"/>
                        <a:t>51</a:t>
                      </a:r>
                      <a:endParaRPr lang="en-IE" dirty="0"/>
                    </a:p>
                  </a:txBody>
                  <a:tcPr/>
                </a:tc>
                <a:extLst>
                  <a:ext uri="{0D108BD9-81ED-4DB2-BD59-A6C34878D82A}">
                    <a16:rowId xmlns:a16="http://schemas.microsoft.com/office/drawing/2014/main" val="4227239764"/>
                  </a:ext>
                </a:extLst>
              </a:tr>
            </a:tbl>
          </a:graphicData>
        </a:graphic>
      </p:graphicFrame>
    </p:spTree>
    <p:extLst>
      <p:ext uri="{BB962C8B-B14F-4D97-AF65-F5344CB8AC3E}">
        <p14:creationId xmlns:p14="http://schemas.microsoft.com/office/powerpoint/2010/main" val="21776483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47664" y="0"/>
            <a:ext cx="7812360" cy="132343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4000" b="1" i="0" u="none" strike="noStrike" kern="0" cap="none" spc="0" normalizeH="0" noProof="0" dirty="0" smtClean="0">
                <a:ln>
                  <a:noFill/>
                </a:ln>
                <a:solidFill>
                  <a:schemeClr val="tx1">
                    <a:lumMod val="50000"/>
                    <a:lumOff val="50000"/>
                  </a:schemeClr>
                </a:solidFill>
                <a:effectLst/>
                <a:uLnTx/>
                <a:uFillTx/>
                <a:latin typeface="Century Gothic" pitchFamily="34" charset="0"/>
                <a:ea typeface="+mj-ea"/>
                <a:cs typeface="+mj-cs"/>
              </a:rPr>
              <a:t> Extracts – </a:t>
            </a:r>
            <a:r>
              <a:rPr lang="en-GB" sz="4000" b="1" kern="0" dirty="0" smtClean="0">
                <a:solidFill>
                  <a:schemeClr val="tx1">
                    <a:lumMod val="50000"/>
                    <a:lumOff val="50000"/>
                  </a:schemeClr>
                </a:solidFill>
                <a:latin typeface="Century Gothic" pitchFamily="34" charset="0"/>
                <a:ea typeface="+mj-ea"/>
                <a:cs typeface="+mj-cs"/>
              </a:rPr>
              <a:t>Lecturers/Small Class or Groups</a:t>
            </a:r>
            <a:endParaRPr kumimoji="0" lang="en-IE" sz="1800" b="0" i="0" u="none" strike="noStrike" kern="0" cap="none" spc="0" normalizeH="0" noProof="0" dirty="0" smtClean="0">
              <a:ln>
                <a:noFill/>
              </a:ln>
              <a:solidFill>
                <a:schemeClr val="tx1">
                  <a:lumMod val="50000"/>
                  <a:lumOff val="50000"/>
                </a:schemeClr>
              </a:solidFill>
              <a:effectLst/>
              <a:uLnTx/>
              <a:uFillTx/>
            </a:endParaRPr>
          </a:p>
        </p:txBody>
      </p:sp>
      <p:graphicFrame>
        <p:nvGraphicFramePr>
          <p:cNvPr id="4" name="Table 3"/>
          <p:cNvGraphicFramePr>
            <a:graphicFrameLocks noGrp="1"/>
          </p:cNvGraphicFramePr>
          <p:nvPr>
            <p:extLst>
              <p:ext uri="{D42A27DB-BD31-4B8C-83A1-F6EECF244321}">
                <p14:modId xmlns:p14="http://schemas.microsoft.com/office/powerpoint/2010/main" val="2614542498"/>
              </p:ext>
            </p:extLst>
          </p:nvPr>
        </p:nvGraphicFramePr>
        <p:xfrm>
          <a:off x="0" y="1323439"/>
          <a:ext cx="9144000" cy="5534562"/>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3905895218"/>
                    </a:ext>
                  </a:extLst>
                </a:gridCol>
                <a:gridCol w="4572000">
                  <a:extLst>
                    <a:ext uri="{9D8B030D-6E8A-4147-A177-3AD203B41FA5}">
                      <a16:colId xmlns:a16="http://schemas.microsoft.com/office/drawing/2014/main" val="3468108517"/>
                    </a:ext>
                  </a:extLst>
                </a:gridCol>
              </a:tblGrid>
              <a:tr h="653675">
                <a:tc>
                  <a:txBody>
                    <a:bodyPr/>
                    <a:lstStyle/>
                    <a:p>
                      <a:r>
                        <a:rPr lang="en-IE" dirty="0" smtClean="0"/>
                        <a:t>What does our institution do best to engage students in learning?</a:t>
                      </a:r>
                      <a:endParaRPr lang="en-IE" dirty="0"/>
                    </a:p>
                  </a:txBody>
                  <a:tcPr/>
                </a:tc>
                <a:tc>
                  <a:txBody>
                    <a:bodyPr/>
                    <a:lstStyle/>
                    <a:p>
                      <a:r>
                        <a:rPr lang="en-IE" dirty="0" smtClean="0"/>
                        <a:t>What could your institution</a:t>
                      </a:r>
                      <a:r>
                        <a:rPr lang="en-IE" baseline="0" dirty="0" smtClean="0"/>
                        <a:t> do to improve student engagement?</a:t>
                      </a:r>
                      <a:endParaRPr lang="en-IE" dirty="0"/>
                    </a:p>
                  </a:txBody>
                  <a:tcPr/>
                </a:tc>
                <a:extLst>
                  <a:ext uri="{0D108BD9-81ED-4DB2-BD59-A6C34878D82A}">
                    <a16:rowId xmlns:a16="http://schemas.microsoft.com/office/drawing/2014/main" val="1959079739"/>
                  </a:ext>
                </a:extLst>
              </a:tr>
              <a:tr h="1315131">
                <a:tc>
                  <a:txBody>
                    <a:bodyPr/>
                    <a:lstStyle/>
                    <a:p>
                      <a:r>
                        <a:rPr lang="en-IE" sz="1400" dirty="0" smtClean="0">
                          <a:latin typeface="Calibri" panose="020F0502020204030204" pitchFamily="34" charset="0"/>
                          <a:cs typeface="Calibri" panose="020F0502020204030204" pitchFamily="34" charset="0"/>
                        </a:rPr>
                        <a:t>The Institute is very helpful in engaging students in learning. They have very helpful lecturers and staff that are always there for us to talk too. They put all their time in helping us succeed and are very helpful. (YF)</a:t>
                      </a:r>
                    </a:p>
                    <a:p>
                      <a:endParaRPr lang="en-IE" sz="1400" dirty="0">
                        <a:latin typeface="Calibri" panose="020F0502020204030204" pitchFamily="34" charset="0"/>
                        <a:cs typeface="Calibri" panose="020F0502020204030204" pitchFamily="34" charset="0"/>
                      </a:endParaRPr>
                    </a:p>
                  </a:txBody>
                  <a:tcPr/>
                </a:tc>
                <a:tc>
                  <a:txBody>
                    <a:bodyPr/>
                    <a:lstStyle/>
                    <a:p>
                      <a:pPr algn="l" fontAlgn="t"/>
                      <a:r>
                        <a:rPr lang="en-IE" sz="1400" b="0" i="0" u="none" strike="noStrike" dirty="0">
                          <a:solidFill>
                            <a:srgbClr val="000000"/>
                          </a:solidFill>
                          <a:effectLst/>
                          <a:latin typeface="Calibri" panose="020F0502020204030204" pitchFamily="34" charset="0"/>
                        </a:rPr>
                        <a:t>Get all lecturers to use </a:t>
                      </a:r>
                      <a:r>
                        <a:rPr lang="en-IE" sz="1400" b="0" i="0" u="none" strike="noStrike" dirty="0" err="1">
                          <a:solidFill>
                            <a:srgbClr val="000000"/>
                          </a:solidFill>
                          <a:effectLst/>
                          <a:latin typeface="Calibri" panose="020F0502020204030204" pitchFamily="34" charset="0"/>
                        </a:rPr>
                        <a:t>moodle</a:t>
                      </a:r>
                      <a:r>
                        <a:rPr lang="en-IE" sz="1400" b="0" i="0" u="none" strike="noStrike" dirty="0">
                          <a:solidFill>
                            <a:srgbClr val="000000"/>
                          </a:solidFill>
                          <a:effectLst/>
                          <a:latin typeface="Calibri" panose="020F0502020204030204" pitchFamily="34" charset="0"/>
                        </a:rPr>
                        <a:t>.  Revise some lecturers teaching skills and the way they interact with students and give feedback.  All lecturers should give practical examples of topics covered </a:t>
                      </a:r>
                      <a:r>
                        <a:rPr lang="en-IE" sz="1400" b="0" i="0" u="none" strike="noStrike" dirty="0" err="1">
                          <a:solidFill>
                            <a:srgbClr val="000000"/>
                          </a:solidFill>
                          <a:effectLst/>
                          <a:latin typeface="Calibri" panose="020F0502020204030204" pitchFamily="34" charset="0"/>
                        </a:rPr>
                        <a:t>e.g</a:t>
                      </a:r>
                      <a:r>
                        <a:rPr lang="en-IE" sz="1400" b="0" i="0" u="none" strike="noStrike" dirty="0">
                          <a:solidFill>
                            <a:srgbClr val="000000"/>
                          </a:solidFill>
                          <a:effectLst/>
                          <a:latin typeface="Calibri" panose="020F0502020204030204" pitchFamily="34" charset="0"/>
                        </a:rPr>
                        <a:t>: examples of answers to past exam questions, how to answer an exam question or assessment correctly and what information should be included</a:t>
                      </a:r>
                      <a:r>
                        <a:rPr lang="en-IE" sz="1400" b="0" i="0" u="none" strike="noStrike" dirty="0" smtClean="0">
                          <a:solidFill>
                            <a:srgbClr val="000000"/>
                          </a:solidFill>
                          <a:effectLst/>
                          <a:latin typeface="Calibri" panose="020F0502020204030204" pitchFamily="34" charset="0"/>
                        </a:rPr>
                        <a:t>. (Y1)</a:t>
                      </a:r>
                      <a:endParaRPr lang="en-IE" sz="1400" b="0" i="0" u="none" strike="noStrike" dirty="0">
                        <a:solidFill>
                          <a:srgbClr val="000000"/>
                        </a:solidFill>
                        <a:effectLst/>
                        <a:latin typeface="Calibri" panose="020F0502020204030204" pitchFamily="34" charset="0"/>
                      </a:endParaRPr>
                    </a:p>
                  </a:txBody>
                  <a:tcPr marL="7620" marR="7620" marT="7620" marB="0"/>
                </a:tc>
                <a:extLst>
                  <a:ext uri="{0D108BD9-81ED-4DB2-BD59-A6C34878D82A}">
                    <a16:rowId xmlns:a16="http://schemas.microsoft.com/office/drawing/2014/main" val="2539578223"/>
                  </a:ext>
                </a:extLst>
              </a:tr>
              <a:tr h="661457">
                <a:tc>
                  <a:txBody>
                    <a:bodyPr/>
                    <a:lstStyle/>
                    <a:p>
                      <a:pPr marL="0" algn="l" defTabSz="914400" rtl="0" eaLnBrk="1" fontAlgn="t" latinLnBrk="0" hangingPunct="1"/>
                      <a:r>
                        <a:rPr lang="en-IE" sz="1400" kern="1200" dirty="0" smtClean="0">
                          <a:solidFill>
                            <a:schemeClr val="dk1"/>
                          </a:solidFill>
                          <a:latin typeface="Calibri" panose="020F0502020204030204" pitchFamily="34" charset="0"/>
                          <a:ea typeface="+mn-ea"/>
                          <a:cs typeface="Calibri" panose="020F0502020204030204" pitchFamily="34" charset="0"/>
                        </a:rPr>
                        <a:t>Lecturers are very good at seeing things from a students point of view and helping with assignments. (Y1)</a:t>
                      </a:r>
                    </a:p>
                    <a:p>
                      <a:pPr marL="0" algn="l" defTabSz="914400" rtl="0" eaLnBrk="1" fontAlgn="t" latinLnBrk="0" hangingPunct="1"/>
                      <a:endParaRPr lang="en-IE" sz="1400" kern="1200" dirty="0">
                        <a:solidFill>
                          <a:schemeClr val="dk1"/>
                        </a:solidFill>
                        <a:latin typeface="Calibri" panose="020F0502020204030204" pitchFamily="34" charset="0"/>
                        <a:ea typeface="+mn-ea"/>
                        <a:cs typeface="Calibri" panose="020F0502020204030204" pitchFamily="34" charset="0"/>
                      </a:endParaRPr>
                    </a:p>
                  </a:txBody>
                  <a:tcPr marL="7620" marR="7620" marT="7620" marB="0"/>
                </a:tc>
                <a:tc>
                  <a:txBody>
                    <a:bodyPr/>
                    <a:lstStyle/>
                    <a:p>
                      <a:pPr algn="l" fontAlgn="t"/>
                      <a:r>
                        <a:rPr lang="en-IE" sz="1400" b="0" i="0" u="none" strike="noStrike" dirty="0">
                          <a:solidFill>
                            <a:srgbClr val="000000"/>
                          </a:solidFill>
                          <a:effectLst/>
                          <a:latin typeface="Calibri" panose="020F0502020204030204" pitchFamily="34" charset="0"/>
                        </a:rPr>
                        <a:t>Some lecturers need to improve their attendance to lectures and when they are there they should engage more with the class instead of just reading out notes from </a:t>
                      </a:r>
                      <a:r>
                        <a:rPr lang="en-IE" sz="1400" b="0" i="0" u="none" strike="noStrike" dirty="0" smtClean="0">
                          <a:solidFill>
                            <a:srgbClr val="000000"/>
                          </a:solidFill>
                          <a:effectLst/>
                          <a:latin typeface="Calibri" panose="020F0502020204030204" pitchFamily="34" charset="0"/>
                        </a:rPr>
                        <a:t>slides.</a:t>
                      </a:r>
                      <a:r>
                        <a:rPr lang="en-IE" sz="1400" b="0" i="0" u="none" strike="noStrike" baseline="0" dirty="0" smtClean="0">
                          <a:solidFill>
                            <a:srgbClr val="000000"/>
                          </a:solidFill>
                          <a:effectLst/>
                          <a:latin typeface="Calibri" panose="020F0502020204030204" pitchFamily="34" charset="0"/>
                        </a:rPr>
                        <a:t> (Y1)</a:t>
                      </a:r>
                      <a:endParaRPr lang="en-IE" sz="1400" b="0" i="0" u="none" strike="noStrike" dirty="0">
                        <a:solidFill>
                          <a:srgbClr val="000000"/>
                        </a:solidFill>
                        <a:effectLst/>
                        <a:latin typeface="Calibri" panose="020F0502020204030204" pitchFamily="34" charset="0"/>
                      </a:endParaRPr>
                    </a:p>
                  </a:txBody>
                  <a:tcPr marL="7620" marR="7620" marT="7620" marB="0"/>
                </a:tc>
                <a:extLst>
                  <a:ext uri="{0D108BD9-81ED-4DB2-BD59-A6C34878D82A}">
                    <a16:rowId xmlns:a16="http://schemas.microsoft.com/office/drawing/2014/main" val="629941682"/>
                  </a:ext>
                </a:extLst>
              </a:tr>
              <a:tr h="2242842">
                <a:tc>
                  <a:txBody>
                    <a:bodyPr/>
                    <a:lstStyle/>
                    <a:p>
                      <a:pPr algn="l" fontAlgn="t"/>
                      <a:r>
                        <a:rPr lang="en-IE" sz="1400" b="0" i="0" u="none" strike="noStrike" dirty="0">
                          <a:solidFill>
                            <a:srgbClr val="000000"/>
                          </a:solidFill>
                          <a:effectLst/>
                          <a:latin typeface="Calibri" panose="020F0502020204030204" pitchFamily="34" charset="0"/>
                        </a:rPr>
                        <a:t>Some lecturers are very witty and prepared, they catch the student </a:t>
                      </a:r>
                      <a:r>
                        <a:rPr lang="en-IE" sz="1400" b="0" i="0" u="none" strike="noStrike" dirty="0" smtClean="0">
                          <a:solidFill>
                            <a:srgbClr val="000000"/>
                          </a:solidFill>
                          <a:effectLst/>
                          <a:latin typeface="Calibri" panose="020F0502020204030204" pitchFamily="34" charset="0"/>
                        </a:rPr>
                        <a:t>attention. AIT </a:t>
                      </a:r>
                      <a:r>
                        <a:rPr lang="en-IE" sz="1400" b="0" i="0" u="none" strike="noStrike" dirty="0">
                          <a:solidFill>
                            <a:srgbClr val="000000"/>
                          </a:solidFill>
                          <a:effectLst/>
                          <a:latin typeface="Calibri" panose="020F0502020204030204" pitchFamily="34" charset="0"/>
                        </a:rPr>
                        <a:t>offers many sport and recreation activities which may help create a better atmosphere, helpful for learning. Moreover there are many international students; this is extremely good, because they get along well with each other and share a lot of experiences</a:t>
                      </a:r>
                      <a:r>
                        <a:rPr lang="en-IE" sz="1400" b="0" i="0" u="none" strike="noStrike" dirty="0" smtClean="0">
                          <a:solidFill>
                            <a:srgbClr val="000000"/>
                          </a:solidFill>
                          <a:effectLst/>
                          <a:latin typeface="Calibri" panose="020F0502020204030204" pitchFamily="34" charset="0"/>
                        </a:rPr>
                        <a:t>. (YF)</a:t>
                      </a:r>
                      <a:endParaRPr lang="en-IE" sz="1400" b="0" i="0" u="none" strike="noStrike" dirty="0">
                        <a:solidFill>
                          <a:srgbClr val="000000"/>
                        </a:solidFill>
                        <a:effectLst/>
                        <a:latin typeface="Calibri" panose="020F0502020204030204" pitchFamily="34" charset="0"/>
                      </a:endParaRPr>
                    </a:p>
                  </a:txBody>
                  <a:tcPr marL="7620" marR="7620" marT="7620" marB="0"/>
                </a:tc>
                <a:tc>
                  <a:txBody>
                    <a:bodyPr/>
                    <a:lstStyle/>
                    <a:p>
                      <a:pPr algn="l" fontAlgn="t"/>
                      <a:r>
                        <a:rPr lang="en-IE" sz="1400" b="0" i="0" u="none" strike="noStrike" dirty="0">
                          <a:solidFill>
                            <a:srgbClr val="000000"/>
                          </a:solidFill>
                          <a:effectLst/>
                          <a:latin typeface="Calibri" panose="020F0502020204030204" pitchFamily="34" charset="0"/>
                        </a:rPr>
                        <a:t>Computer courses for some lecturers, a lot of time wasted as some had little or no experience with </a:t>
                      </a:r>
                      <a:r>
                        <a:rPr lang="en-IE" sz="1400" b="0" i="0" u="none" strike="noStrike" dirty="0" smtClean="0">
                          <a:solidFill>
                            <a:srgbClr val="000000"/>
                          </a:solidFill>
                          <a:effectLst/>
                          <a:latin typeface="Calibri" panose="020F0502020204030204" pitchFamily="34" charset="0"/>
                        </a:rPr>
                        <a:t>computers. (Y1)</a:t>
                      </a:r>
                      <a:endParaRPr lang="en-IE" sz="1400" b="0" i="0" u="none" strike="noStrike" dirty="0">
                        <a:solidFill>
                          <a:srgbClr val="000000"/>
                        </a:solidFill>
                        <a:effectLst/>
                        <a:latin typeface="Calibri" panose="020F0502020204030204" pitchFamily="34" charset="0"/>
                      </a:endParaRPr>
                    </a:p>
                  </a:txBody>
                  <a:tcPr marL="7620" marR="7620" marT="7620" marB="0"/>
                </a:tc>
                <a:extLst>
                  <a:ext uri="{0D108BD9-81ED-4DB2-BD59-A6C34878D82A}">
                    <a16:rowId xmlns:a16="http://schemas.microsoft.com/office/drawing/2014/main" val="1183365398"/>
                  </a:ext>
                </a:extLst>
              </a:tr>
              <a:tr h="661457">
                <a:tc>
                  <a:txBody>
                    <a:bodyPr/>
                    <a:lstStyle/>
                    <a:p>
                      <a:pPr algn="l" fontAlgn="t"/>
                      <a:r>
                        <a:rPr lang="en-IE" sz="1400" b="0" i="0" u="none" strike="noStrike" dirty="0">
                          <a:solidFill>
                            <a:srgbClr val="000000"/>
                          </a:solidFill>
                          <a:effectLst/>
                          <a:latin typeface="Calibri" panose="020F0502020204030204" pitchFamily="34" charset="0"/>
                          <a:cs typeface="Calibri" panose="020F0502020204030204" pitchFamily="34" charset="0"/>
                        </a:rPr>
                        <a:t>Has good lecturers that are always willing to help and listen</a:t>
                      </a:r>
                      <a:r>
                        <a:rPr lang="en-IE" sz="1400" b="0" i="0" u="none" strike="noStrike" dirty="0" smtClean="0">
                          <a:solidFill>
                            <a:srgbClr val="000000"/>
                          </a:solidFill>
                          <a:effectLst/>
                          <a:latin typeface="Calibri" panose="020F0502020204030204" pitchFamily="34" charset="0"/>
                          <a:cs typeface="Calibri" panose="020F0502020204030204" pitchFamily="34" charset="0"/>
                        </a:rPr>
                        <a:t>. (Y1)</a:t>
                      </a:r>
                      <a:endParaRPr lang="en-IE" sz="1400" b="0" i="0" u="none" strike="noStrike" dirty="0">
                        <a:solidFill>
                          <a:srgbClr val="000000"/>
                        </a:solidFill>
                        <a:effectLst/>
                        <a:latin typeface="Calibri" panose="020F0502020204030204" pitchFamily="34" charset="0"/>
                        <a:cs typeface="Calibri" panose="020F0502020204030204" pitchFamily="34" charset="0"/>
                      </a:endParaRPr>
                    </a:p>
                  </a:txBody>
                  <a:tcPr marL="7620" marR="7620" marT="7620" marB="0"/>
                </a:tc>
                <a:tc>
                  <a:txBody>
                    <a:bodyPr/>
                    <a:lstStyle/>
                    <a:p>
                      <a:pPr algn="l" fontAlgn="t"/>
                      <a:r>
                        <a:rPr lang="en-IE" sz="1400" b="0" i="0" u="none" strike="noStrike" dirty="0">
                          <a:solidFill>
                            <a:srgbClr val="000000"/>
                          </a:solidFill>
                          <a:effectLst/>
                          <a:latin typeface="Calibri" panose="020F0502020204030204" pitchFamily="34" charset="0"/>
                        </a:rPr>
                        <a:t>Cooperate with the other lecturers of the course to ensure project deadlines/exams etc. are not all due at the same time</a:t>
                      </a:r>
                      <a:r>
                        <a:rPr lang="en-IE" sz="1400" b="0" i="0" u="none" strike="noStrike" dirty="0" smtClean="0">
                          <a:solidFill>
                            <a:srgbClr val="000000"/>
                          </a:solidFill>
                          <a:effectLst/>
                          <a:latin typeface="Calibri" panose="020F0502020204030204" pitchFamily="34" charset="0"/>
                        </a:rPr>
                        <a:t>. (YF)</a:t>
                      </a:r>
                      <a:endParaRPr lang="en-IE" sz="1400" b="0" i="0" u="none" strike="noStrike" dirty="0">
                        <a:solidFill>
                          <a:srgbClr val="000000"/>
                        </a:solidFill>
                        <a:effectLst/>
                        <a:latin typeface="Calibri" panose="020F0502020204030204" pitchFamily="34" charset="0"/>
                      </a:endParaRPr>
                    </a:p>
                  </a:txBody>
                  <a:tcPr marL="7620" marR="7620" marT="7620" marB="0"/>
                </a:tc>
                <a:extLst>
                  <a:ext uri="{0D108BD9-81ED-4DB2-BD59-A6C34878D82A}">
                    <a16:rowId xmlns:a16="http://schemas.microsoft.com/office/drawing/2014/main" val="373461659"/>
                  </a:ext>
                </a:extLst>
              </a:tr>
            </a:tbl>
          </a:graphicData>
        </a:graphic>
      </p:graphicFrame>
    </p:spTree>
    <p:extLst>
      <p:ext uri="{BB962C8B-B14F-4D97-AF65-F5344CB8AC3E}">
        <p14:creationId xmlns:p14="http://schemas.microsoft.com/office/powerpoint/2010/main" val="29577382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47664" y="260648"/>
            <a:ext cx="7812360" cy="70788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4000" b="1" i="0" u="none" strike="noStrike" kern="0" cap="none" spc="0" normalizeH="0" noProof="0" dirty="0" smtClean="0">
                <a:ln>
                  <a:noFill/>
                </a:ln>
                <a:solidFill>
                  <a:schemeClr val="tx1">
                    <a:lumMod val="50000"/>
                    <a:lumOff val="50000"/>
                  </a:schemeClr>
                </a:solidFill>
                <a:effectLst/>
                <a:uLnTx/>
                <a:uFillTx/>
                <a:latin typeface="Century Gothic" pitchFamily="34" charset="0"/>
                <a:ea typeface="+mj-ea"/>
                <a:cs typeface="+mj-cs"/>
              </a:rPr>
              <a:t> Extracts – </a:t>
            </a:r>
            <a:r>
              <a:rPr lang="en-GB" sz="4000" b="1" kern="0" noProof="0" dirty="0" smtClean="0">
                <a:solidFill>
                  <a:schemeClr val="tx1">
                    <a:lumMod val="50000"/>
                    <a:lumOff val="50000"/>
                  </a:schemeClr>
                </a:solidFill>
                <a:latin typeface="Century Gothic" pitchFamily="34" charset="0"/>
                <a:ea typeface="+mj-ea"/>
                <a:cs typeface="+mj-cs"/>
              </a:rPr>
              <a:t>Feedback</a:t>
            </a:r>
            <a:endParaRPr kumimoji="0" lang="en-IE" sz="1800" b="0" i="0" u="none" strike="noStrike" kern="0" cap="none" spc="0" normalizeH="0" noProof="0" dirty="0" smtClean="0">
              <a:ln>
                <a:noFill/>
              </a:ln>
              <a:solidFill>
                <a:schemeClr val="tx1">
                  <a:lumMod val="50000"/>
                  <a:lumOff val="50000"/>
                </a:schemeClr>
              </a:solidFill>
              <a:effectLst/>
              <a:uLnTx/>
              <a:uFillTx/>
            </a:endParaRPr>
          </a:p>
        </p:txBody>
      </p:sp>
      <p:graphicFrame>
        <p:nvGraphicFramePr>
          <p:cNvPr id="4" name="Table 3"/>
          <p:cNvGraphicFramePr>
            <a:graphicFrameLocks noGrp="1"/>
          </p:cNvGraphicFramePr>
          <p:nvPr>
            <p:extLst>
              <p:ext uri="{D42A27DB-BD31-4B8C-83A1-F6EECF244321}">
                <p14:modId xmlns:p14="http://schemas.microsoft.com/office/powerpoint/2010/main" val="3645271579"/>
              </p:ext>
            </p:extLst>
          </p:nvPr>
        </p:nvGraphicFramePr>
        <p:xfrm>
          <a:off x="0" y="1196751"/>
          <a:ext cx="9144000" cy="6104604"/>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3905895218"/>
                    </a:ext>
                  </a:extLst>
                </a:gridCol>
                <a:gridCol w="4572000">
                  <a:extLst>
                    <a:ext uri="{9D8B030D-6E8A-4147-A177-3AD203B41FA5}">
                      <a16:colId xmlns:a16="http://schemas.microsoft.com/office/drawing/2014/main" val="3468108517"/>
                    </a:ext>
                  </a:extLst>
                </a:gridCol>
              </a:tblGrid>
              <a:tr h="653645">
                <a:tc>
                  <a:txBody>
                    <a:bodyPr/>
                    <a:lstStyle/>
                    <a:p>
                      <a:r>
                        <a:rPr lang="en-IE" dirty="0" smtClean="0"/>
                        <a:t>What does our institution do best to engage students in learning?</a:t>
                      </a:r>
                      <a:endParaRPr lang="en-IE" dirty="0"/>
                    </a:p>
                  </a:txBody>
                  <a:tcPr/>
                </a:tc>
                <a:tc>
                  <a:txBody>
                    <a:bodyPr/>
                    <a:lstStyle/>
                    <a:p>
                      <a:r>
                        <a:rPr lang="en-IE" dirty="0" smtClean="0"/>
                        <a:t>What could your institution</a:t>
                      </a:r>
                      <a:r>
                        <a:rPr lang="en-IE" baseline="0" dirty="0" smtClean="0"/>
                        <a:t> do to improve student engagement?</a:t>
                      </a:r>
                      <a:endParaRPr lang="en-IE" dirty="0"/>
                    </a:p>
                  </a:txBody>
                  <a:tcPr/>
                </a:tc>
                <a:extLst>
                  <a:ext uri="{0D108BD9-81ED-4DB2-BD59-A6C34878D82A}">
                    <a16:rowId xmlns:a16="http://schemas.microsoft.com/office/drawing/2014/main" val="1959079739"/>
                  </a:ext>
                </a:extLst>
              </a:tr>
              <a:tr h="1093475">
                <a:tc>
                  <a:txBody>
                    <a:bodyPr/>
                    <a:lstStyle/>
                    <a:p>
                      <a:pPr algn="l" fontAlgn="t"/>
                      <a:r>
                        <a:rPr lang="en-IE" sz="1600" b="0" i="0" u="none" strike="noStrike" dirty="0">
                          <a:solidFill>
                            <a:srgbClr val="000000"/>
                          </a:solidFill>
                          <a:effectLst/>
                          <a:latin typeface="Calibri" panose="020F0502020204030204" pitchFamily="34" charset="0"/>
                        </a:rPr>
                        <a:t>Provide a blended learning approach with opportunities to submit draft assignments supplemented with feedback before submitting the final assignment</a:t>
                      </a:r>
                      <a:r>
                        <a:rPr lang="en-IE" sz="1600" b="0" i="0" u="none" strike="noStrike" dirty="0" smtClean="0">
                          <a:solidFill>
                            <a:srgbClr val="000000"/>
                          </a:solidFill>
                          <a:effectLst/>
                          <a:latin typeface="Calibri" panose="020F0502020204030204" pitchFamily="34" charset="0"/>
                        </a:rPr>
                        <a:t>. (TPG)</a:t>
                      </a:r>
                      <a:endParaRPr lang="en-IE" sz="1600" b="0" i="0" u="none" strike="noStrike" dirty="0">
                        <a:solidFill>
                          <a:srgbClr val="000000"/>
                        </a:solidFill>
                        <a:effectLst/>
                        <a:latin typeface="Calibri" panose="020F0502020204030204" pitchFamily="34" charset="0"/>
                      </a:endParaRPr>
                    </a:p>
                  </a:txBody>
                  <a:tcPr marL="7620" marR="7620" marT="7620" marB="0"/>
                </a:tc>
                <a:tc>
                  <a:txBody>
                    <a:bodyPr/>
                    <a:lstStyle/>
                    <a:p>
                      <a:pPr algn="l" fontAlgn="t"/>
                      <a:r>
                        <a:rPr lang="en-IE" sz="1600" b="0" i="0" u="none" strike="noStrike" dirty="0">
                          <a:solidFill>
                            <a:srgbClr val="000000"/>
                          </a:solidFill>
                          <a:effectLst/>
                          <a:latin typeface="Calibri" panose="020F0502020204030204" pitchFamily="34" charset="0"/>
                        </a:rPr>
                        <a:t>As a mature student, I feel there is a need for academic support for students who wish to have their work proof read before submission to get feed back on areas to improve</a:t>
                      </a:r>
                      <a:r>
                        <a:rPr lang="en-IE" sz="1600" b="0" i="0" u="none" strike="noStrike" dirty="0" smtClean="0">
                          <a:solidFill>
                            <a:srgbClr val="000000"/>
                          </a:solidFill>
                          <a:effectLst/>
                          <a:latin typeface="Calibri" panose="020F0502020204030204" pitchFamily="34" charset="0"/>
                        </a:rPr>
                        <a:t>. (YF)</a:t>
                      </a:r>
                      <a:endParaRPr lang="en-IE" sz="1600" b="0" i="0" u="none" strike="noStrike" dirty="0">
                        <a:solidFill>
                          <a:srgbClr val="000000"/>
                        </a:solidFill>
                        <a:effectLst/>
                        <a:latin typeface="Calibri" panose="020F0502020204030204" pitchFamily="34" charset="0"/>
                      </a:endParaRPr>
                    </a:p>
                  </a:txBody>
                  <a:tcPr marL="7620" marR="7620" marT="7620" marB="0"/>
                </a:tc>
                <a:extLst>
                  <a:ext uri="{0D108BD9-81ED-4DB2-BD59-A6C34878D82A}">
                    <a16:rowId xmlns:a16="http://schemas.microsoft.com/office/drawing/2014/main" val="2539578223"/>
                  </a:ext>
                </a:extLst>
              </a:tr>
              <a:tr h="1836431">
                <a:tc>
                  <a:txBody>
                    <a:bodyPr/>
                    <a:lstStyle/>
                    <a:p>
                      <a:pPr marL="0" algn="l" defTabSz="914400" rtl="0" eaLnBrk="1" fontAlgn="t" latinLnBrk="0" hangingPunct="1"/>
                      <a:r>
                        <a:rPr lang="en-IE" sz="1600" kern="1200" dirty="0" smtClean="0">
                          <a:solidFill>
                            <a:schemeClr val="dk1"/>
                          </a:solidFill>
                          <a:latin typeface="Calibri" panose="020F0502020204030204" pitchFamily="34" charset="0"/>
                          <a:ea typeface="+mn-ea"/>
                          <a:cs typeface="Calibri" panose="020F0502020204030204" pitchFamily="34" charset="0"/>
                        </a:rPr>
                        <a:t>Audio visual</a:t>
                      </a:r>
                      <a:r>
                        <a:rPr lang="en-IE" sz="1600" kern="1200" baseline="0" dirty="0" smtClean="0">
                          <a:solidFill>
                            <a:schemeClr val="dk1"/>
                          </a:solidFill>
                          <a:latin typeface="Calibri" panose="020F0502020204030204" pitchFamily="34" charset="0"/>
                          <a:ea typeface="+mn-ea"/>
                          <a:cs typeface="Calibri" panose="020F0502020204030204" pitchFamily="34" charset="0"/>
                        </a:rPr>
                        <a:t> feedback (Y1)</a:t>
                      </a:r>
                      <a:endParaRPr lang="en-IE" sz="1600" kern="1200" dirty="0">
                        <a:solidFill>
                          <a:schemeClr val="dk1"/>
                        </a:solidFill>
                        <a:latin typeface="Calibri" panose="020F0502020204030204" pitchFamily="34" charset="0"/>
                        <a:ea typeface="+mn-ea"/>
                        <a:cs typeface="Calibri" panose="020F0502020204030204" pitchFamily="34" charset="0"/>
                      </a:endParaRPr>
                    </a:p>
                  </a:txBody>
                  <a:tcPr marL="7620" marR="7620" marT="762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sz="1600" b="0" i="0" u="none" strike="noStrike" dirty="0" smtClean="0">
                          <a:solidFill>
                            <a:srgbClr val="000000"/>
                          </a:solidFill>
                          <a:effectLst/>
                          <a:latin typeface="Calibri" panose="020F0502020204030204" pitchFamily="34" charset="0"/>
                        </a:rPr>
                        <a:t>Provide more structure and support when giving students assignments etc. Some lecturers do this, but by no means all. There was a considerable lack of feedback given to me on the assignments I've done in the past 4 years. Being given such feedback would assist learning immensely. (YF)</a:t>
                      </a:r>
                    </a:p>
                    <a:p>
                      <a:pPr algn="l"/>
                      <a:endParaRPr lang="en-IE" sz="1600" dirty="0"/>
                    </a:p>
                  </a:txBody>
                  <a:tcPr/>
                </a:tc>
                <a:extLst>
                  <a:ext uri="{0D108BD9-81ED-4DB2-BD59-A6C34878D82A}">
                    <a16:rowId xmlns:a16="http://schemas.microsoft.com/office/drawing/2014/main" val="629941682"/>
                  </a:ext>
                </a:extLst>
              </a:tr>
              <a:tr h="2248850">
                <a:tc>
                  <a:txBody>
                    <a:bodyPr/>
                    <a:lstStyle/>
                    <a:p>
                      <a:pPr algn="l" fontAlgn="t"/>
                      <a:r>
                        <a:rPr lang="en-IE" sz="1600" b="0" i="0" u="none" strike="noStrike" dirty="0">
                          <a:solidFill>
                            <a:srgbClr val="000000"/>
                          </a:solidFill>
                          <a:effectLst/>
                          <a:latin typeface="Calibri" panose="020F0502020204030204" pitchFamily="34" charset="0"/>
                        </a:rPr>
                        <a:t>lecturers providing feedback on assignments and exams has been excellent as it has helped me to know if </a:t>
                      </a:r>
                      <a:r>
                        <a:rPr lang="en-IE" sz="1600" b="0" i="0" u="none" strike="noStrike" dirty="0" err="1">
                          <a:solidFill>
                            <a:srgbClr val="000000"/>
                          </a:solidFill>
                          <a:effectLst/>
                          <a:latin typeface="Calibri" panose="020F0502020204030204" pitchFamily="34" charset="0"/>
                        </a:rPr>
                        <a:t>im</a:t>
                      </a:r>
                      <a:r>
                        <a:rPr lang="en-IE" sz="1600" b="0" i="0" u="none" strike="noStrike" dirty="0">
                          <a:solidFill>
                            <a:srgbClr val="000000"/>
                          </a:solidFill>
                          <a:effectLst/>
                          <a:latin typeface="Calibri" panose="020F0502020204030204" pitchFamily="34" charset="0"/>
                        </a:rPr>
                        <a:t> going in the right direction or not with my learning.</a:t>
                      </a:r>
                    </a:p>
                  </a:txBody>
                  <a:tcPr marL="7620" marR="7620" marT="7620" marB="0"/>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IE" sz="1600" b="0" i="0" u="none" strike="noStrike" dirty="0" smtClean="0">
                          <a:solidFill>
                            <a:srgbClr val="000000"/>
                          </a:solidFill>
                          <a:effectLst/>
                          <a:latin typeface="Calibri" panose="020F0502020204030204" pitchFamily="34" charset="0"/>
                        </a:rPr>
                        <a:t>I think the institution has become very reliant on online media, which obviously has its benefits and is probably more efficient, but I think physical materials should be used more (</a:t>
                      </a:r>
                      <a:r>
                        <a:rPr lang="en-IE" sz="1600" b="0" i="0" u="none" strike="noStrike" dirty="0" err="1" smtClean="0">
                          <a:solidFill>
                            <a:srgbClr val="000000"/>
                          </a:solidFill>
                          <a:effectLst/>
                          <a:latin typeface="Calibri" panose="020F0502020204030204" pitchFamily="34" charset="0"/>
                        </a:rPr>
                        <a:t>ie</a:t>
                      </a:r>
                      <a:r>
                        <a:rPr lang="en-IE" sz="1600" b="0" i="0" u="none" strike="noStrike" dirty="0" smtClean="0">
                          <a:solidFill>
                            <a:srgbClr val="000000"/>
                          </a:solidFill>
                          <a:effectLst/>
                          <a:latin typeface="Calibri" panose="020F0502020204030204" pitchFamily="34" charset="0"/>
                        </a:rPr>
                        <a:t>: more paper handouts, less reliance on computers when its not necessary).  Also, I've found there's been very little feedback on assignments and assessments so far, so more of that would also be helpful. (Y1)</a:t>
                      </a:r>
                    </a:p>
                    <a:p>
                      <a:pPr algn="l" fontAlgn="t"/>
                      <a:endParaRPr lang="en-IE" sz="1600" b="0" i="0" u="none" strike="noStrike" dirty="0">
                        <a:solidFill>
                          <a:srgbClr val="000000"/>
                        </a:solidFill>
                        <a:effectLst/>
                        <a:latin typeface="Calibri" panose="020F0502020204030204" pitchFamily="34" charset="0"/>
                      </a:endParaRPr>
                    </a:p>
                  </a:txBody>
                  <a:tcPr marL="7620" marR="7620" marT="7620" marB="0"/>
                </a:tc>
                <a:extLst>
                  <a:ext uri="{0D108BD9-81ED-4DB2-BD59-A6C34878D82A}">
                    <a16:rowId xmlns:a16="http://schemas.microsoft.com/office/drawing/2014/main" val="1183365398"/>
                  </a:ext>
                </a:extLst>
              </a:tr>
              <a:tr h="272203">
                <a:tc>
                  <a:txBody>
                    <a:bodyPr/>
                    <a:lstStyle/>
                    <a:p>
                      <a:pPr algn="l" fontAlgn="t"/>
                      <a:r>
                        <a:rPr lang="en-IE" sz="1600" b="0" i="0" u="none" strike="noStrike" dirty="0" smtClean="0">
                          <a:solidFill>
                            <a:srgbClr val="000000"/>
                          </a:solidFill>
                          <a:effectLst/>
                          <a:latin typeface="Calibri" panose="020F0502020204030204" pitchFamily="34" charset="0"/>
                          <a:cs typeface="Calibri" panose="020F0502020204030204" pitchFamily="34" charset="0"/>
                        </a:rPr>
                        <a:t>Good feedback</a:t>
                      </a:r>
                      <a:r>
                        <a:rPr lang="en-IE" sz="1600" b="0" i="0" u="none" strike="noStrike" baseline="0" dirty="0" smtClean="0">
                          <a:solidFill>
                            <a:srgbClr val="000000"/>
                          </a:solidFill>
                          <a:effectLst/>
                          <a:latin typeface="Calibri" panose="020F0502020204030204" pitchFamily="34" charset="0"/>
                          <a:cs typeface="Calibri" panose="020F0502020204030204" pitchFamily="34" charset="0"/>
                        </a:rPr>
                        <a:t> when requested (YF)</a:t>
                      </a:r>
                      <a:endParaRPr lang="en-IE" sz="1600" b="0" i="0" u="none" strike="noStrike" dirty="0">
                        <a:solidFill>
                          <a:srgbClr val="000000"/>
                        </a:solidFill>
                        <a:effectLst/>
                        <a:latin typeface="Calibri" panose="020F0502020204030204" pitchFamily="34" charset="0"/>
                        <a:cs typeface="Calibri" panose="020F0502020204030204" pitchFamily="34" charset="0"/>
                      </a:endParaRPr>
                    </a:p>
                  </a:txBody>
                  <a:tcPr marL="7620" marR="7620" marT="7620" marB="0"/>
                </a:tc>
                <a:tc>
                  <a:txBody>
                    <a:bodyPr/>
                    <a:lstStyle/>
                    <a:p>
                      <a:pPr algn="l" fontAlgn="t"/>
                      <a:endParaRPr lang="en-IE" sz="1100" b="0" i="0" u="none" strike="noStrike" dirty="0">
                        <a:solidFill>
                          <a:srgbClr val="000000"/>
                        </a:solidFill>
                        <a:effectLst/>
                        <a:latin typeface="Calibri" panose="020F0502020204030204" pitchFamily="34" charset="0"/>
                      </a:endParaRPr>
                    </a:p>
                  </a:txBody>
                  <a:tcPr marL="7620" marR="7620" marT="7620" marB="0"/>
                </a:tc>
                <a:extLst>
                  <a:ext uri="{0D108BD9-81ED-4DB2-BD59-A6C34878D82A}">
                    <a16:rowId xmlns:a16="http://schemas.microsoft.com/office/drawing/2014/main" val="373461659"/>
                  </a:ext>
                </a:extLst>
              </a:tr>
            </a:tbl>
          </a:graphicData>
        </a:graphic>
      </p:graphicFrame>
    </p:spTree>
    <p:extLst>
      <p:ext uri="{BB962C8B-B14F-4D97-AF65-F5344CB8AC3E}">
        <p14:creationId xmlns:p14="http://schemas.microsoft.com/office/powerpoint/2010/main" val="313541902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116632"/>
            <a:ext cx="7416824" cy="741194"/>
          </a:xfrm>
        </p:spPr>
        <p:txBody>
          <a:bodyPr/>
          <a:lstStyle/>
          <a:p>
            <a:pPr algn="r"/>
            <a:r>
              <a:rPr lang="en-IE" dirty="0" smtClean="0">
                <a:solidFill>
                  <a:schemeClr val="tx1">
                    <a:lumMod val="50000"/>
                    <a:lumOff val="50000"/>
                  </a:schemeClr>
                </a:solidFill>
              </a:rPr>
              <a:t>Actions on Outcomes</a:t>
            </a:r>
            <a:endParaRPr lang="en-IE" dirty="0">
              <a:solidFill>
                <a:schemeClr val="tx1">
                  <a:lumMod val="50000"/>
                  <a:lumOff val="50000"/>
                </a:schemeClr>
              </a:solidFill>
            </a:endParaRPr>
          </a:p>
        </p:txBody>
      </p:sp>
      <p:sp>
        <p:nvSpPr>
          <p:cNvPr id="3" name="Content Placeholder 2"/>
          <p:cNvSpPr>
            <a:spLocks noGrp="1"/>
          </p:cNvSpPr>
          <p:nvPr>
            <p:ph idx="1"/>
          </p:nvPr>
        </p:nvSpPr>
        <p:spPr>
          <a:xfrm>
            <a:off x="354247" y="1412776"/>
            <a:ext cx="8352928" cy="4392488"/>
          </a:xfrm>
        </p:spPr>
        <p:txBody>
          <a:bodyPr/>
          <a:lstStyle/>
          <a:p>
            <a:pPr>
              <a:buClr>
                <a:schemeClr val="bg2"/>
              </a:buClr>
            </a:pPr>
            <a:r>
              <a:rPr lang="en-IE" dirty="0" smtClean="0">
                <a:solidFill>
                  <a:schemeClr val="bg2"/>
                </a:solidFill>
              </a:rPr>
              <a:t>Research Projects directly related to ISSE outcomes</a:t>
            </a:r>
          </a:p>
          <a:p>
            <a:pPr>
              <a:buClr>
                <a:schemeClr val="bg2"/>
              </a:buClr>
            </a:pPr>
            <a:r>
              <a:rPr lang="en-IE" dirty="0" smtClean="0">
                <a:solidFill>
                  <a:schemeClr val="bg2"/>
                </a:solidFill>
              </a:rPr>
              <a:t>National Forum for Enhancement of Teaching &amp; Learning (NFETL)</a:t>
            </a:r>
          </a:p>
          <a:p>
            <a:pPr lvl="1">
              <a:buClr>
                <a:schemeClr val="bg2"/>
              </a:buClr>
            </a:pPr>
            <a:r>
              <a:rPr lang="en-IE" dirty="0" smtClean="0">
                <a:solidFill>
                  <a:schemeClr val="bg2"/>
                </a:solidFill>
              </a:rPr>
              <a:t>Enhancing feedback in 1</a:t>
            </a:r>
            <a:r>
              <a:rPr lang="en-IE" baseline="30000" dirty="0" smtClean="0">
                <a:solidFill>
                  <a:schemeClr val="bg2"/>
                </a:solidFill>
              </a:rPr>
              <a:t>st</a:t>
            </a:r>
            <a:r>
              <a:rPr lang="en-IE" dirty="0" smtClean="0">
                <a:solidFill>
                  <a:schemeClr val="bg2"/>
                </a:solidFill>
              </a:rPr>
              <a:t> year using digital technologies (partners MU, DCU, </a:t>
            </a:r>
            <a:r>
              <a:rPr lang="en-IE" dirty="0" err="1" smtClean="0">
                <a:solidFill>
                  <a:schemeClr val="bg2"/>
                </a:solidFill>
              </a:rPr>
              <a:t>DKiT</a:t>
            </a:r>
            <a:r>
              <a:rPr lang="en-IE" dirty="0" smtClean="0">
                <a:solidFill>
                  <a:schemeClr val="bg2"/>
                </a:solidFill>
              </a:rPr>
              <a:t>, AIT)</a:t>
            </a:r>
          </a:p>
          <a:p>
            <a:pPr lvl="1">
              <a:buClr>
                <a:schemeClr val="bg2"/>
              </a:buClr>
            </a:pPr>
            <a:r>
              <a:rPr lang="en-IE" dirty="0" smtClean="0">
                <a:solidFill>
                  <a:schemeClr val="bg2"/>
                </a:solidFill>
              </a:rPr>
              <a:t>Technology enhanced assessment methods TEAM in Science &amp; Health practical settings (partners </a:t>
            </a:r>
            <a:r>
              <a:rPr lang="en-IE" dirty="0" err="1" smtClean="0">
                <a:solidFill>
                  <a:schemeClr val="bg2"/>
                </a:solidFill>
              </a:rPr>
              <a:t>DKiT</a:t>
            </a:r>
            <a:r>
              <a:rPr lang="en-IE" dirty="0" smtClean="0">
                <a:solidFill>
                  <a:schemeClr val="bg2"/>
                </a:solidFill>
              </a:rPr>
              <a:t>, AIT, ITC, ITS) </a:t>
            </a:r>
          </a:p>
          <a:p>
            <a:pPr>
              <a:buClr>
                <a:schemeClr val="bg2"/>
              </a:buClr>
            </a:pPr>
            <a:endParaRPr lang="en-IE" dirty="0" smtClean="0">
              <a:solidFill>
                <a:schemeClr val="bg2"/>
              </a:solidFill>
            </a:endParaRPr>
          </a:p>
          <a:p>
            <a:pPr>
              <a:buClr>
                <a:schemeClr val="bg2"/>
              </a:buClr>
            </a:pPr>
            <a:endParaRPr lang="en-IE" dirty="0" smtClean="0">
              <a:solidFill>
                <a:schemeClr val="bg2"/>
              </a:solidFill>
            </a:endParaRPr>
          </a:p>
        </p:txBody>
      </p:sp>
    </p:spTree>
    <p:extLst>
      <p:ext uri="{BB962C8B-B14F-4D97-AF65-F5344CB8AC3E}">
        <p14:creationId xmlns:p14="http://schemas.microsoft.com/office/powerpoint/2010/main" val="19263326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528" y="0"/>
            <a:ext cx="9324528" cy="6858000"/>
          </a:xfrm>
          <a:prstGeom prst="rect">
            <a:avLst/>
          </a:prstGeom>
          <a:noFill/>
          <a:ln>
            <a:noFill/>
          </a:ln>
        </p:spPr>
      </p:pic>
      <p:sp>
        <p:nvSpPr>
          <p:cNvPr id="3" name="Rectangle 2"/>
          <p:cNvSpPr/>
          <p:nvPr/>
        </p:nvSpPr>
        <p:spPr>
          <a:xfrm>
            <a:off x="393005" y="0"/>
            <a:ext cx="8748464" cy="707886"/>
          </a:xfrm>
          <a:prstGeom prst="rect">
            <a:avLst/>
          </a:prstGeom>
        </p:spPr>
        <p:txBody>
          <a:bodyPr wrap="square">
            <a:spAutoFit/>
          </a:bodyPr>
          <a:lstStyle/>
          <a:p>
            <a:pPr algn="r" eaLnBrk="0" hangingPunct="0">
              <a:tabLst>
                <a:tab pos="1258888" algn="l"/>
              </a:tabLst>
            </a:pPr>
            <a:r>
              <a:rPr lang="en-GB" sz="4000" b="1" dirty="0" smtClean="0">
                <a:solidFill>
                  <a:schemeClr val="bg1"/>
                </a:solidFill>
                <a:effectLst>
                  <a:outerShdw blurRad="38100" dist="38100" dir="2700000" algn="tl">
                    <a:srgbClr val="000000">
                      <a:alpha val="43137"/>
                    </a:srgbClr>
                  </a:outerShdw>
                </a:effectLst>
                <a:latin typeface="Century Gothic" pitchFamily="34" charset="0"/>
                <a:ea typeface="+mj-ea"/>
                <a:cs typeface="+mj-cs"/>
              </a:rPr>
              <a:t>Response Rates</a:t>
            </a:r>
            <a:endParaRPr lang="en-IE" sz="4000" b="1" dirty="0">
              <a:solidFill>
                <a:schemeClr val="bg1"/>
              </a:solidFill>
              <a:effectLst>
                <a:outerShdw blurRad="38100" dist="38100" dir="2700000" algn="tl">
                  <a:srgbClr val="000000">
                    <a:alpha val="43137"/>
                  </a:srgbClr>
                </a:outerShdw>
              </a:effectLst>
              <a:latin typeface="Century Gothic" pitchFamily="34" charset="0"/>
              <a:ea typeface="+mj-ea"/>
              <a:cs typeface="+mj-cs"/>
            </a:endParaRPr>
          </a:p>
        </p:txBody>
      </p:sp>
      <p:sp>
        <p:nvSpPr>
          <p:cNvPr id="2" name="Rectangle 1"/>
          <p:cNvSpPr/>
          <p:nvPr/>
        </p:nvSpPr>
        <p:spPr>
          <a:xfrm>
            <a:off x="125760" y="1340768"/>
            <a:ext cx="8550696" cy="584775"/>
          </a:xfrm>
          <a:prstGeom prst="rect">
            <a:avLst/>
          </a:prstGeom>
        </p:spPr>
        <p:txBody>
          <a:bodyPr wrap="square">
            <a:spAutoFit/>
          </a:bodyPr>
          <a:lstStyle/>
          <a:p>
            <a:pPr marL="571500" indent="-571500">
              <a:buFont typeface="Arial" pitchFamily="34" charset="0"/>
              <a:buChar char="•"/>
              <a:defRPr/>
            </a:pPr>
            <a:endParaRPr lang="en-GB" sz="3200" dirty="0">
              <a:solidFill>
                <a:schemeClr val="bg1"/>
              </a:solidFill>
              <a:effectLst>
                <a:outerShdw blurRad="38100" dist="38100" dir="2700000" algn="tl">
                  <a:srgbClr val="000000">
                    <a:alpha val="43137"/>
                  </a:srgbClr>
                </a:outerShdw>
              </a:effectLst>
            </a:endParaRPr>
          </a:p>
        </p:txBody>
      </p:sp>
      <p:graphicFrame>
        <p:nvGraphicFramePr>
          <p:cNvPr id="6" name="Table 5"/>
          <p:cNvGraphicFramePr>
            <a:graphicFrameLocks noGrp="1"/>
          </p:cNvGraphicFramePr>
          <p:nvPr>
            <p:extLst>
              <p:ext uri="{D42A27DB-BD31-4B8C-83A1-F6EECF244321}">
                <p14:modId xmlns:p14="http://schemas.microsoft.com/office/powerpoint/2010/main" val="2952199833"/>
              </p:ext>
            </p:extLst>
          </p:nvPr>
        </p:nvGraphicFramePr>
        <p:xfrm>
          <a:off x="1353108" y="3861048"/>
          <a:ext cx="6096000" cy="2869067"/>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330326717"/>
                    </a:ext>
                  </a:extLst>
                </a:gridCol>
                <a:gridCol w="2032000">
                  <a:extLst>
                    <a:ext uri="{9D8B030D-6E8A-4147-A177-3AD203B41FA5}">
                      <a16:colId xmlns:a16="http://schemas.microsoft.com/office/drawing/2014/main" val="1354265982"/>
                    </a:ext>
                  </a:extLst>
                </a:gridCol>
                <a:gridCol w="2032000">
                  <a:extLst>
                    <a:ext uri="{9D8B030D-6E8A-4147-A177-3AD203B41FA5}">
                      <a16:colId xmlns:a16="http://schemas.microsoft.com/office/drawing/2014/main" val="2375374877"/>
                    </a:ext>
                  </a:extLst>
                </a:gridCol>
              </a:tblGrid>
              <a:tr h="1094135">
                <a:tc>
                  <a:txBody>
                    <a:bodyPr/>
                    <a:lstStyle/>
                    <a:p>
                      <a:pPr algn="ctr"/>
                      <a:r>
                        <a:rPr lang="en-IE" dirty="0" smtClean="0"/>
                        <a:t>Year</a:t>
                      </a:r>
                      <a:endParaRPr lang="en-IE" dirty="0"/>
                    </a:p>
                  </a:txBody>
                  <a:tcPr/>
                </a:tc>
                <a:tc>
                  <a:txBody>
                    <a:bodyPr/>
                    <a:lstStyle/>
                    <a:p>
                      <a:pPr algn="ctr"/>
                      <a:r>
                        <a:rPr lang="en-IE" dirty="0" smtClean="0"/>
                        <a:t>AIT Response</a:t>
                      </a:r>
                    </a:p>
                    <a:p>
                      <a:pPr algn="ctr"/>
                      <a:r>
                        <a:rPr lang="en-IE" dirty="0" smtClean="0"/>
                        <a:t>Rate</a:t>
                      </a:r>
                    </a:p>
                    <a:p>
                      <a:pPr algn="ctr"/>
                      <a:endParaRPr lang="en-IE" dirty="0"/>
                    </a:p>
                  </a:txBody>
                  <a:tcPr/>
                </a:tc>
                <a:tc>
                  <a:txBody>
                    <a:bodyPr/>
                    <a:lstStyle/>
                    <a:p>
                      <a:pPr algn="ctr"/>
                      <a:r>
                        <a:rPr lang="en-IE" dirty="0" smtClean="0"/>
                        <a:t>National Response Rate</a:t>
                      </a:r>
                      <a:endParaRPr lang="en-IE" dirty="0"/>
                    </a:p>
                  </a:txBody>
                  <a:tcPr/>
                </a:tc>
                <a:extLst>
                  <a:ext uri="{0D108BD9-81ED-4DB2-BD59-A6C34878D82A}">
                    <a16:rowId xmlns:a16="http://schemas.microsoft.com/office/drawing/2014/main" val="305672133"/>
                  </a:ext>
                </a:extLst>
              </a:tr>
              <a:tr h="443733">
                <a:tc>
                  <a:txBody>
                    <a:bodyPr/>
                    <a:lstStyle/>
                    <a:p>
                      <a:pPr algn="ctr"/>
                      <a:r>
                        <a:rPr lang="en-IE" dirty="0" smtClean="0"/>
                        <a:t>2014</a:t>
                      </a:r>
                      <a:endParaRPr lang="en-IE" dirty="0"/>
                    </a:p>
                  </a:txBody>
                  <a:tcPr/>
                </a:tc>
                <a:tc>
                  <a:txBody>
                    <a:bodyPr/>
                    <a:lstStyle/>
                    <a:p>
                      <a:pPr algn="ctr"/>
                      <a:r>
                        <a:rPr lang="en-IE" dirty="0" smtClean="0"/>
                        <a:t>41%</a:t>
                      </a:r>
                      <a:endParaRPr lang="en-IE" dirty="0"/>
                    </a:p>
                  </a:txBody>
                  <a:tcPr/>
                </a:tc>
                <a:tc>
                  <a:txBody>
                    <a:bodyPr/>
                    <a:lstStyle/>
                    <a:p>
                      <a:pPr algn="ctr"/>
                      <a:r>
                        <a:rPr lang="en-IE" dirty="0" smtClean="0"/>
                        <a:t>16%</a:t>
                      </a:r>
                      <a:endParaRPr lang="en-IE" dirty="0"/>
                    </a:p>
                  </a:txBody>
                  <a:tcPr/>
                </a:tc>
                <a:extLst>
                  <a:ext uri="{0D108BD9-81ED-4DB2-BD59-A6C34878D82A}">
                    <a16:rowId xmlns:a16="http://schemas.microsoft.com/office/drawing/2014/main" val="278061041"/>
                  </a:ext>
                </a:extLst>
              </a:tr>
              <a:tr h="443733">
                <a:tc>
                  <a:txBody>
                    <a:bodyPr/>
                    <a:lstStyle/>
                    <a:p>
                      <a:pPr algn="ctr"/>
                      <a:r>
                        <a:rPr lang="en-IE" dirty="0" smtClean="0"/>
                        <a:t>2015</a:t>
                      </a:r>
                      <a:endParaRPr lang="en-IE" dirty="0"/>
                    </a:p>
                  </a:txBody>
                  <a:tcPr/>
                </a:tc>
                <a:tc>
                  <a:txBody>
                    <a:bodyPr/>
                    <a:lstStyle/>
                    <a:p>
                      <a:pPr algn="ctr"/>
                      <a:r>
                        <a:rPr lang="en-IE" dirty="0" smtClean="0"/>
                        <a:t>51%</a:t>
                      </a:r>
                      <a:endParaRPr lang="en-IE" dirty="0"/>
                    </a:p>
                  </a:txBody>
                  <a:tcPr/>
                </a:tc>
                <a:tc>
                  <a:txBody>
                    <a:bodyPr/>
                    <a:lstStyle/>
                    <a:p>
                      <a:pPr algn="ctr"/>
                      <a:r>
                        <a:rPr lang="en-IE" dirty="0" smtClean="0"/>
                        <a:t>22%</a:t>
                      </a:r>
                      <a:endParaRPr lang="en-IE" dirty="0"/>
                    </a:p>
                  </a:txBody>
                  <a:tcPr/>
                </a:tc>
                <a:extLst>
                  <a:ext uri="{0D108BD9-81ED-4DB2-BD59-A6C34878D82A}">
                    <a16:rowId xmlns:a16="http://schemas.microsoft.com/office/drawing/2014/main" val="3562564371"/>
                  </a:ext>
                </a:extLst>
              </a:tr>
              <a:tr h="443733">
                <a:tc>
                  <a:txBody>
                    <a:bodyPr/>
                    <a:lstStyle/>
                    <a:p>
                      <a:pPr algn="ctr"/>
                      <a:r>
                        <a:rPr lang="en-IE" dirty="0" smtClean="0"/>
                        <a:t>2016</a:t>
                      </a:r>
                      <a:endParaRPr lang="en-IE" dirty="0"/>
                    </a:p>
                  </a:txBody>
                  <a:tcPr/>
                </a:tc>
                <a:tc>
                  <a:txBody>
                    <a:bodyPr/>
                    <a:lstStyle/>
                    <a:p>
                      <a:pPr algn="ctr"/>
                      <a:r>
                        <a:rPr lang="en-IE" dirty="0" smtClean="0"/>
                        <a:t>54%</a:t>
                      </a:r>
                      <a:endParaRPr lang="en-IE" dirty="0"/>
                    </a:p>
                  </a:txBody>
                  <a:tcPr/>
                </a:tc>
                <a:tc>
                  <a:txBody>
                    <a:bodyPr/>
                    <a:lstStyle/>
                    <a:p>
                      <a:pPr algn="ctr"/>
                      <a:r>
                        <a:rPr lang="en-IE" dirty="0" smtClean="0"/>
                        <a:t>22%</a:t>
                      </a:r>
                      <a:endParaRPr lang="en-IE" dirty="0"/>
                    </a:p>
                  </a:txBody>
                  <a:tcPr/>
                </a:tc>
                <a:extLst>
                  <a:ext uri="{0D108BD9-81ED-4DB2-BD59-A6C34878D82A}">
                    <a16:rowId xmlns:a16="http://schemas.microsoft.com/office/drawing/2014/main" val="819937658"/>
                  </a:ext>
                </a:extLst>
              </a:tr>
              <a:tr h="443733">
                <a:tc>
                  <a:txBody>
                    <a:bodyPr/>
                    <a:lstStyle/>
                    <a:p>
                      <a:pPr algn="ctr"/>
                      <a:r>
                        <a:rPr lang="en-IE" dirty="0" smtClean="0"/>
                        <a:t>2017</a:t>
                      </a:r>
                      <a:endParaRPr lang="en-IE" dirty="0"/>
                    </a:p>
                  </a:txBody>
                  <a:tcPr/>
                </a:tc>
                <a:tc>
                  <a:txBody>
                    <a:bodyPr/>
                    <a:lstStyle/>
                    <a:p>
                      <a:pPr algn="ctr"/>
                      <a:r>
                        <a:rPr lang="en-IE" dirty="0" smtClean="0"/>
                        <a:t>61%</a:t>
                      </a:r>
                      <a:endParaRPr lang="en-IE" dirty="0"/>
                    </a:p>
                  </a:txBody>
                  <a:tcPr/>
                </a:tc>
                <a:tc>
                  <a:txBody>
                    <a:bodyPr/>
                    <a:lstStyle/>
                    <a:p>
                      <a:pPr algn="ctr"/>
                      <a:r>
                        <a:rPr lang="en-IE" dirty="0" smtClean="0"/>
                        <a:t>27%</a:t>
                      </a:r>
                      <a:endParaRPr lang="en-IE" dirty="0"/>
                    </a:p>
                  </a:txBody>
                  <a:tcPr/>
                </a:tc>
                <a:extLst>
                  <a:ext uri="{0D108BD9-81ED-4DB2-BD59-A6C34878D82A}">
                    <a16:rowId xmlns:a16="http://schemas.microsoft.com/office/drawing/2014/main" val="2844661454"/>
                  </a:ext>
                </a:extLst>
              </a:tr>
            </a:tbl>
          </a:graphicData>
        </a:graphic>
      </p:graphicFrame>
    </p:spTree>
    <p:extLst>
      <p:ext uri="{BB962C8B-B14F-4D97-AF65-F5344CB8AC3E}">
        <p14:creationId xmlns:p14="http://schemas.microsoft.com/office/powerpoint/2010/main" val="321174597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116632"/>
            <a:ext cx="7416824" cy="741194"/>
          </a:xfrm>
        </p:spPr>
        <p:txBody>
          <a:bodyPr/>
          <a:lstStyle/>
          <a:p>
            <a:pPr algn="r"/>
            <a:r>
              <a:rPr lang="en-IE" dirty="0" smtClean="0">
                <a:solidFill>
                  <a:schemeClr val="tx1">
                    <a:lumMod val="50000"/>
                    <a:lumOff val="50000"/>
                  </a:schemeClr>
                </a:solidFill>
              </a:rPr>
              <a:t>Actions on Outcomes</a:t>
            </a:r>
            <a:endParaRPr lang="en-IE" dirty="0">
              <a:solidFill>
                <a:schemeClr val="tx1">
                  <a:lumMod val="50000"/>
                  <a:lumOff val="50000"/>
                </a:schemeClr>
              </a:solidFill>
            </a:endParaRPr>
          </a:p>
        </p:txBody>
      </p:sp>
      <p:sp>
        <p:nvSpPr>
          <p:cNvPr id="3" name="Content Placeholder 2"/>
          <p:cNvSpPr>
            <a:spLocks noGrp="1"/>
          </p:cNvSpPr>
          <p:nvPr>
            <p:ph idx="1"/>
          </p:nvPr>
        </p:nvSpPr>
        <p:spPr>
          <a:xfrm>
            <a:off x="354247" y="1412776"/>
            <a:ext cx="8352928" cy="4392488"/>
          </a:xfrm>
        </p:spPr>
        <p:txBody>
          <a:bodyPr/>
          <a:lstStyle/>
          <a:p>
            <a:pPr>
              <a:buClr>
                <a:schemeClr val="bg2"/>
              </a:buClr>
            </a:pPr>
            <a:r>
              <a:rPr lang="en-IE" dirty="0" smtClean="0">
                <a:solidFill>
                  <a:schemeClr val="bg2"/>
                </a:solidFill>
              </a:rPr>
              <a:t>ISSE – Question: Provided prompt and detailed feedback on tests or completed assignment</a:t>
            </a:r>
          </a:p>
          <a:p>
            <a:pPr>
              <a:buClr>
                <a:schemeClr val="bg2"/>
              </a:buClr>
            </a:pPr>
            <a:endParaRPr lang="en-IE" dirty="0" smtClean="0">
              <a:solidFill>
                <a:schemeClr val="bg2"/>
              </a:solidFill>
            </a:endParaRPr>
          </a:p>
          <a:p>
            <a:pPr>
              <a:buClr>
                <a:schemeClr val="bg2"/>
              </a:buClr>
            </a:pPr>
            <a:endParaRPr lang="en-IE" dirty="0">
              <a:solidFill>
                <a:schemeClr val="bg2"/>
              </a:solidFill>
            </a:endParaRPr>
          </a:p>
          <a:p>
            <a:pPr>
              <a:buClr>
                <a:schemeClr val="bg2"/>
              </a:buClr>
            </a:pPr>
            <a:endParaRPr lang="en-IE" dirty="0" smtClean="0">
              <a:solidFill>
                <a:schemeClr val="bg2"/>
              </a:solidFill>
            </a:endParaRPr>
          </a:p>
          <a:p>
            <a:pPr>
              <a:buClr>
                <a:schemeClr val="bg2"/>
              </a:buClr>
            </a:pPr>
            <a:endParaRPr lang="en-IE" dirty="0">
              <a:solidFill>
                <a:schemeClr val="bg2"/>
              </a:solidFill>
            </a:endParaRPr>
          </a:p>
          <a:p>
            <a:pPr>
              <a:buClr>
                <a:schemeClr val="bg2"/>
              </a:buClr>
            </a:pPr>
            <a:r>
              <a:rPr lang="en-IE" dirty="0" smtClean="0">
                <a:solidFill>
                  <a:schemeClr val="bg2"/>
                </a:solidFill>
              </a:rPr>
              <a:t>For 1</a:t>
            </a:r>
            <a:r>
              <a:rPr lang="en-IE" baseline="30000" dirty="0" smtClean="0">
                <a:solidFill>
                  <a:schemeClr val="bg2"/>
                </a:solidFill>
              </a:rPr>
              <a:t>st</a:t>
            </a:r>
            <a:r>
              <a:rPr lang="en-IE" dirty="0" smtClean="0">
                <a:solidFill>
                  <a:schemeClr val="bg2"/>
                </a:solidFill>
              </a:rPr>
              <a:t> Year student those who never receive feedback has fallen from 19.0% in 2014 to 10% in 2016 it was11% in 2017</a:t>
            </a:r>
          </a:p>
          <a:p>
            <a:pPr>
              <a:buClr>
                <a:schemeClr val="bg2"/>
              </a:buClr>
            </a:pPr>
            <a:endParaRPr lang="en-IE" dirty="0" smtClean="0">
              <a:solidFill>
                <a:schemeClr val="bg2"/>
              </a:solidFill>
            </a:endParaRPr>
          </a:p>
          <a:p>
            <a:pPr>
              <a:buClr>
                <a:schemeClr val="bg2"/>
              </a:buClr>
            </a:pPr>
            <a:endParaRPr lang="en-IE" dirty="0" smtClean="0">
              <a:solidFill>
                <a:schemeClr val="bg2"/>
              </a:solidFill>
            </a:endParaRPr>
          </a:p>
          <a:p>
            <a:pPr>
              <a:buClr>
                <a:schemeClr val="bg2"/>
              </a:buClr>
            </a:pPr>
            <a:endParaRPr lang="en-IE" dirty="0" smtClean="0">
              <a:solidFill>
                <a:schemeClr val="bg2"/>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237137673"/>
              </p:ext>
            </p:extLst>
          </p:nvPr>
        </p:nvGraphicFramePr>
        <p:xfrm>
          <a:off x="1403648" y="2783520"/>
          <a:ext cx="6088016" cy="1651000"/>
        </p:xfrm>
        <a:graphic>
          <a:graphicData uri="http://schemas.openxmlformats.org/drawingml/2006/table">
            <a:tbl>
              <a:tblPr firstRow="1" bandRow="1">
                <a:tableStyleId>{5C22544A-7EE6-4342-B048-85BDC9FD1C3A}</a:tableStyleId>
              </a:tblPr>
              <a:tblGrid>
                <a:gridCol w="1522004">
                  <a:extLst>
                    <a:ext uri="{9D8B030D-6E8A-4147-A177-3AD203B41FA5}">
                      <a16:colId xmlns:a16="http://schemas.microsoft.com/office/drawing/2014/main" val="458007640"/>
                    </a:ext>
                  </a:extLst>
                </a:gridCol>
                <a:gridCol w="1522004">
                  <a:extLst>
                    <a:ext uri="{9D8B030D-6E8A-4147-A177-3AD203B41FA5}">
                      <a16:colId xmlns:a16="http://schemas.microsoft.com/office/drawing/2014/main" val="2515500506"/>
                    </a:ext>
                  </a:extLst>
                </a:gridCol>
                <a:gridCol w="1522004">
                  <a:extLst>
                    <a:ext uri="{9D8B030D-6E8A-4147-A177-3AD203B41FA5}">
                      <a16:colId xmlns:a16="http://schemas.microsoft.com/office/drawing/2014/main" val="2982753149"/>
                    </a:ext>
                  </a:extLst>
                </a:gridCol>
                <a:gridCol w="1522004">
                  <a:extLst>
                    <a:ext uri="{9D8B030D-6E8A-4147-A177-3AD203B41FA5}">
                      <a16:colId xmlns:a16="http://schemas.microsoft.com/office/drawing/2014/main" val="20003"/>
                    </a:ext>
                  </a:extLst>
                </a:gridCol>
              </a:tblGrid>
              <a:tr h="370840">
                <a:tc>
                  <a:txBody>
                    <a:bodyPr/>
                    <a:lstStyle/>
                    <a:p>
                      <a:pPr algn="ctr"/>
                      <a:endParaRPr lang="en-IE" dirty="0"/>
                    </a:p>
                  </a:txBody>
                  <a:tcPr/>
                </a:tc>
                <a:tc>
                  <a:txBody>
                    <a:bodyPr/>
                    <a:lstStyle/>
                    <a:p>
                      <a:pPr algn="ctr"/>
                      <a:r>
                        <a:rPr lang="en-IE" dirty="0" smtClean="0"/>
                        <a:t>2014</a:t>
                      </a:r>
                      <a:endParaRPr lang="en-IE" dirty="0"/>
                    </a:p>
                  </a:txBody>
                  <a:tcPr/>
                </a:tc>
                <a:tc>
                  <a:txBody>
                    <a:bodyPr/>
                    <a:lstStyle/>
                    <a:p>
                      <a:pPr algn="ctr"/>
                      <a:r>
                        <a:rPr lang="en-IE" dirty="0" smtClean="0"/>
                        <a:t>2016</a:t>
                      </a:r>
                      <a:endParaRPr lang="en-IE" dirty="0"/>
                    </a:p>
                  </a:txBody>
                  <a:tcPr/>
                </a:tc>
                <a:tc>
                  <a:txBody>
                    <a:bodyPr/>
                    <a:lstStyle/>
                    <a:p>
                      <a:pPr algn="ctr"/>
                      <a:r>
                        <a:rPr lang="en-IE" dirty="0" smtClean="0"/>
                        <a:t>2017</a:t>
                      </a:r>
                      <a:endParaRPr lang="en-IE" dirty="0"/>
                    </a:p>
                  </a:txBody>
                  <a:tcPr/>
                </a:tc>
                <a:extLst>
                  <a:ext uri="{0D108BD9-81ED-4DB2-BD59-A6C34878D82A}">
                    <a16:rowId xmlns:a16="http://schemas.microsoft.com/office/drawing/2014/main" val="2398177119"/>
                  </a:ext>
                </a:extLst>
              </a:tr>
              <a:tr h="370840">
                <a:tc>
                  <a:txBody>
                    <a:bodyPr/>
                    <a:lstStyle/>
                    <a:p>
                      <a:pPr algn="ctr"/>
                      <a:r>
                        <a:rPr lang="en-IE" dirty="0" smtClean="0"/>
                        <a:t>Quite</a:t>
                      </a:r>
                      <a:r>
                        <a:rPr lang="en-IE" baseline="0" dirty="0" smtClean="0"/>
                        <a:t> a bit / Very much</a:t>
                      </a:r>
                      <a:endParaRPr lang="en-IE" dirty="0"/>
                    </a:p>
                  </a:txBody>
                  <a:tcPr/>
                </a:tc>
                <a:tc>
                  <a:txBody>
                    <a:bodyPr/>
                    <a:lstStyle/>
                    <a:p>
                      <a:pPr algn="ctr"/>
                      <a:r>
                        <a:rPr lang="en-IE" dirty="0" smtClean="0"/>
                        <a:t>32%</a:t>
                      </a:r>
                      <a:endParaRPr lang="en-IE" dirty="0"/>
                    </a:p>
                  </a:txBody>
                  <a:tcPr/>
                </a:tc>
                <a:tc>
                  <a:txBody>
                    <a:bodyPr/>
                    <a:lstStyle/>
                    <a:p>
                      <a:pPr algn="ctr"/>
                      <a:r>
                        <a:rPr lang="en-IE" dirty="0" smtClean="0"/>
                        <a:t>53%</a:t>
                      </a:r>
                      <a:endParaRPr lang="en-IE" dirty="0"/>
                    </a:p>
                  </a:txBody>
                  <a:tcPr/>
                </a:tc>
                <a:tc>
                  <a:txBody>
                    <a:bodyPr/>
                    <a:lstStyle/>
                    <a:p>
                      <a:pPr algn="ctr"/>
                      <a:r>
                        <a:rPr lang="en-IE" dirty="0" smtClean="0"/>
                        <a:t>53%</a:t>
                      </a:r>
                      <a:endParaRPr lang="en-IE" dirty="0"/>
                    </a:p>
                  </a:txBody>
                  <a:tcPr/>
                </a:tc>
                <a:extLst>
                  <a:ext uri="{0D108BD9-81ED-4DB2-BD59-A6C34878D82A}">
                    <a16:rowId xmlns:a16="http://schemas.microsoft.com/office/drawing/2014/main" val="1291713863"/>
                  </a:ext>
                </a:extLst>
              </a:tr>
              <a:tr h="370840">
                <a:tc>
                  <a:txBody>
                    <a:bodyPr/>
                    <a:lstStyle/>
                    <a:p>
                      <a:pPr algn="ctr"/>
                      <a:r>
                        <a:rPr lang="en-IE" dirty="0" smtClean="0"/>
                        <a:t>Very little</a:t>
                      </a:r>
                      <a:r>
                        <a:rPr lang="en-IE" baseline="0" dirty="0" smtClean="0"/>
                        <a:t> / Some</a:t>
                      </a:r>
                      <a:endParaRPr lang="en-IE" dirty="0"/>
                    </a:p>
                  </a:txBody>
                  <a:tcPr/>
                </a:tc>
                <a:tc>
                  <a:txBody>
                    <a:bodyPr/>
                    <a:lstStyle/>
                    <a:p>
                      <a:pPr algn="ctr"/>
                      <a:r>
                        <a:rPr lang="en-IE" dirty="0" smtClean="0"/>
                        <a:t>68%</a:t>
                      </a:r>
                      <a:endParaRPr lang="en-IE" dirty="0"/>
                    </a:p>
                  </a:txBody>
                  <a:tcPr/>
                </a:tc>
                <a:tc>
                  <a:txBody>
                    <a:bodyPr/>
                    <a:lstStyle/>
                    <a:p>
                      <a:pPr algn="ctr"/>
                      <a:r>
                        <a:rPr lang="en-IE" dirty="0" smtClean="0"/>
                        <a:t>46%</a:t>
                      </a:r>
                    </a:p>
                    <a:p>
                      <a:pPr algn="ctr"/>
                      <a:endParaRPr lang="en-IE" dirty="0"/>
                    </a:p>
                  </a:txBody>
                  <a:tcPr/>
                </a:tc>
                <a:tc>
                  <a:txBody>
                    <a:bodyPr/>
                    <a:lstStyle/>
                    <a:p>
                      <a:pPr algn="ctr"/>
                      <a:r>
                        <a:rPr lang="en-IE" dirty="0" smtClean="0"/>
                        <a:t>47%</a:t>
                      </a:r>
                      <a:endParaRPr lang="en-IE" dirty="0"/>
                    </a:p>
                  </a:txBody>
                  <a:tcPr/>
                </a:tc>
                <a:extLst>
                  <a:ext uri="{0D108BD9-81ED-4DB2-BD59-A6C34878D82A}">
                    <a16:rowId xmlns:a16="http://schemas.microsoft.com/office/drawing/2014/main" val="1928488019"/>
                  </a:ext>
                </a:extLst>
              </a:tr>
            </a:tbl>
          </a:graphicData>
        </a:graphic>
      </p:graphicFrame>
    </p:spTree>
    <p:extLst>
      <p:ext uri="{BB962C8B-B14F-4D97-AF65-F5344CB8AC3E}">
        <p14:creationId xmlns:p14="http://schemas.microsoft.com/office/powerpoint/2010/main" val="36792548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7176" y="188640"/>
            <a:ext cx="7416824" cy="741194"/>
          </a:xfrm>
        </p:spPr>
        <p:txBody>
          <a:bodyPr/>
          <a:lstStyle/>
          <a:p>
            <a:pPr algn="r"/>
            <a:r>
              <a:rPr lang="en-IE" dirty="0" smtClean="0">
                <a:solidFill>
                  <a:schemeClr val="tx1">
                    <a:lumMod val="50000"/>
                    <a:lumOff val="50000"/>
                  </a:schemeClr>
                </a:solidFill>
              </a:rPr>
              <a:t>Challenges</a:t>
            </a:r>
            <a:endParaRPr lang="en-IE" dirty="0">
              <a:solidFill>
                <a:schemeClr val="tx1">
                  <a:lumMod val="50000"/>
                  <a:lumOff val="50000"/>
                </a:schemeClr>
              </a:solidFill>
            </a:endParaRPr>
          </a:p>
        </p:txBody>
      </p:sp>
      <p:sp>
        <p:nvSpPr>
          <p:cNvPr id="3" name="Content Placeholder 2"/>
          <p:cNvSpPr>
            <a:spLocks noGrp="1"/>
          </p:cNvSpPr>
          <p:nvPr>
            <p:ph idx="1"/>
          </p:nvPr>
        </p:nvSpPr>
        <p:spPr>
          <a:xfrm>
            <a:off x="539552" y="1700808"/>
            <a:ext cx="8352928" cy="4392488"/>
          </a:xfrm>
        </p:spPr>
        <p:txBody>
          <a:bodyPr/>
          <a:lstStyle/>
          <a:p>
            <a:pPr>
              <a:buClr>
                <a:schemeClr val="bg2"/>
              </a:buClr>
            </a:pPr>
            <a:r>
              <a:rPr lang="en-IE" dirty="0" smtClean="0">
                <a:solidFill>
                  <a:schemeClr val="bg2"/>
                </a:solidFill>
              </a:rPr>
              <a:t>Maintain the high level response rate</a:t>
            </a:r>
          </a:p>
          <a:p>
            <a:pPr>
              <a:buClr>
                <a:schemeClr val="bg2"/>
              </a:buClr>
            </a:pPr>
            <a:r>
              <a:rPr lang="en-IE" dirty="0" smtClean="0">
                <a:solidFill>
                  <a:schemeClr val="bg2"/>
                </a:solidFill>
              </a:rPr>
              <a:t>Analysis/mining of the results 4 years worth to data, resources required on an ongoing basis</a:t>
            </a:r>
          </a:p>
          <a:p>
            <a:pPr>
              <a:buClr>
                <a:schemeClr val="bg2"/>
              </a:buClr>
            </a:pPr>
            <a:r>
              <a:rPr lang="en-IE" dirty="0" smtClean="0">
                <a:solidFill>
                  <a:schemeClr val="bg2"/>
                </a:solidFill>
              </a:rPr>
              <a:t>Achieve further value added</a:t>
            </a:r>
          </a:p>
          <a:p>
            <a:pPr>
              <a:buClr>
                <a:schemeClr val="bg2"/>
              </a:buClr>
            </a:pPr>
            <a:r>
              <a:rPr lang="en-IE" dirty="0" smtClean="0">
                <a:solidFill>
                  <a:schemeClr val="bg2"/>
                </a:solidFill>
              </a:rPr>
              <a:t>Strengthen capacity for analysis</a:t>
            </a:r>
          </a:p>
          <a:p>
            <a:pPr>
              <a:buClr>
                <a:schemeClr val="bg2"/>
              </a:buClr>
            </a:pPr>
            <a:r>
              <a:rPr lang="en-IE" dirty="0" smtClean="0">
                <a:solidFill>
                  <a:schemeClr val="bg2"/>
                </a:solidFill>
              </a:rPr>
              <a:t>Continue partnership approach</a:t>
            </a:r>
          </a:p>
          <a:p>
            <a:pPr>
              <a:buClr>
                <a:schemeClr val="bg2"/>
              </a:buClr>
            </a:pPr>
            <a:endParaRPr lang="en-IE" dirty="0" smtClean="0">
              <a:solidFill>
                <a:schemeClr val="bg2"/>
              </a:solidFill>
            </a:endParaRPr>
          </a:p>
          <a:p>
            <a:pPr>
              <a:buClr>
                <a:schemeClr val="bg2"/>
              </a:buClr>
            </a:pPr>
            <a:endParaRPr lang="en-IE" dirty="0" smtClean="0">
              <a:solidFill>
                <a:schemeClr val="bg2"/>
              </a:solidFill>
            </a:endParaRPr>
          </a:p>
        </p:txBody>
      </p:sp>
    </p:spTree>
    <p:extLst>
      <p:ext uri="{BB962C8B-B14F-4D97-AF65-F5344CB8AC3E}">
        <p14:creationId xmlns:p14="http://schemas.microsoft.com/office/powerpoint/2010/main" val="353915362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7176" y="188640"/>
            <a:ext cx="7416824" cy="741194"/>
          </a:xfrm>
        </p:spPr>
        <p:txBody>
          <a:bodyPr/>
          <a:lstStyle/>
          <a:p>
            <a:pPr algn="r"/>
            <a:r>
              <a:rPr lang="en-IE" dirty="0" smtClean="0">
                <a:solidFill>
                  <a:schemeClr val="tx1">
                    <a:lumMod val="50000"/>
                    <a:lumOff val="50000"/>
                  </a:schemeClr>
                </a:solidFill>
              </a:rPr>
              <a:t>Opportunities</a:t>
            </a:r>
            <a:endParaRPr lang="en-IE" dirty="0">
              <a:solidFill>
                <a:schemeClr val="tx1">
                  <a:lumMod val="50000"/>
                  <a:lumOff val="50000"/>
                </a:schemeClr>
              </a:solidFill>
            </a:endParaRPr>
          </a:p>
        </p:txBody>
      </p:sp>
      <p:sp>
        <p:nvSpPr>
          <p:cNvPr id="3" name="Content Placeholder 2"/>
          <p:cNvSpPr>
            <a:spLocks noGrp="1"/>
          </p:cNvSpPr>
          <p:nvPr>
            <p:ph idx="1"/>
          </p:nvPr>
        </p:nvSpPr>
        <p:spPr>
          <a:xfrm>
            <a:off x="539552" y="1700808"/>
            <a:ext cx="8352928" cy="4392488"/>
          </a:xfrm>
        </p:spPr>
        <p:txBody>
          <a:bodyPr/>
          <a:lstStyle/>
          <a:p>
            <a:pPr>
              <a:buClr>
                <a:schemeClr val="bg2"/>
              </a:buClr>
            </a:pPr>
            <a:r>
              <a:rPr lang="en-IE" dirty="0" smtClean="0">
                <a:solidFill>
                  <a:schemeClr val="bg2"/>
                </a:solidFill>
              </a:rPr>
              <a:t>Benchmarking with Irish HEIs</a:t>
            </a:r>
          </a:p>
          <a:p>
            <a:pPr>
              <a:buClr>
                <a:schemeClr val="bg2"/>
              </a:buClr>
            </a:pPr>
            <a:r>
              <a:rPr lang="en-IE" dirty="0" smtClean="0">
                <a:solidFill>
                  <a:schemeClr val="bg2"/>
                </a:solidFill>
              </a:rPr>
              <a:t>Benchmarking internationally based on revised indices</a:t>
            </a:r>
          </a:p>
          <a:p>
            <a:pPr>
              <a:buClr>
                <a:schemeClr val="bg2"/>
              </a:buClr>
            </a:pPr>
            <a:r>
              <a:rPr lang="en-IE" dirty="0" smtClean="0">
                <a:solidFill>
                  <a:schemeClr val="bg2"/>
                </a:solidFill>
              </a:rPr>
              <a:t>Continue to take action based on results</a:t>
            </a:r>
          </a:p>
          <a:p>
            <a:pPr>
              <a:buClr>
                <a:schemeClr val="bg2"/>
              </a:buClr>
            </a:pPr>
            <a:endParaRPr lang="en-IE" dirty="0" smtClean="0">
              <a:solidFill>
                <a:schemeClr val="bg2"/>
              </a:solidFill>
            </a:endParaRPr>
          </a:p>
          <a:p>
            <a:pPr>
              <a:buClr>
                <a:schemeClr val="bg2"/>
              </a:buClr>
            </a:pPr>
            <a:endParaRPr lang="en-IE" dirty="0" smtClean="0">
              <a:solidFill>
                <a:schemeClr val="bg2"/>
              </a:solidFill>
            </a:endParaRPr>
          </a:p>
        </p:txBody>
      </p:sp>
    </p:spTree>
    <p:extLst>
      <p:ext uri="{BB962C8B-B14F-4D97-AF65-F5344CB8AC3E}">
        <p14:creationId xmlns:p14="http://schemas.microsoft.com/office/powerpoint/2010/main" val="203234070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2564904"/>
            <a:ext cx="7128792" cy="785818"/>
          </a:xfrm>
        </p:spPr>
        <p:txBody>
          <a:bodyPr/>
          <a:lstStyle/>
          <a:p>
            <a:pPr algn="ctr"/>
            <a:r>
              <a:rPr lang="en-US" dirty="0"/>
              <a:t/>
            </a:r>
            <a:br>
              <a:rPr lang="en-US" dirty="0"/>
            </a:br>
            <a:r>
              <a:rPr lang="en-US" dirty="0" smtClean="0">
                <a:solidFill>
                  <a:schemeClr val="bg2"/>
                </a:solidFill>
              </a:rPr>
              <a:t>Questions &amp; Answers</a:t>
            </a:r>
            <a:endParaRPr lang="en-US" dirty="0">
              <a:solidFill>
                <a:schemeClr val="bg2"/>
              </a:solidFill>
            </a:endParaRPr>
          </a:p>
        </p:txBody>
      </p:sp>
    </p:spTree>
    <p:extLst>
      <p:ext uri="{BB962C8B-B14F-4D97-AF65-F5344CB8AC3E}">
        <p14:creationId xmlns:p14="http://schemas.microsoft.com/office/powerpoint/2010/main" val="15614950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7176" y="188640"/>
            <a:ext cx="7416824" cy="741194"/>
          </a:xfrm>
        </p:spPr>
        <p:txBody>
          <a:bodyPr/>
          <a:lstStyle/>
          <a:p>
            <a:pPr algn="r"/>
            <a:r>
              <a:rPr lang="en-IE" dirty="0" smtClean="0">
                <a:solidFill>
                  <a:schemeClr val="tx1">
                    <a:lumMod val="50000"/>
                    <a:lumOff val="50000"/>
                  </a:schemeClr>
                </a:solidFill>
              </a:rPr>
              <a:t>Initiatives towards responses</a:t>
            </a:r>
            <a:endParaRPr lang="en-IE" dirty="0">
              <a:solidFill>
                <a:schemeClr val="tx1">
                  <a:lumMod val="50000"/>
                  <a:lumOff val="50000"/>
                </a:schemeClr>
              </a:solidFill>
            </a:endParaRPr>
          </a:p>
        </p:txBody>
      </p:sp>
      <p:sp>
        <p:nvSpPr>
          <p:cNvPr id="3" name="Content Placeholder 2"/>
          <p:cNvSpPr>
            <a:spLocks noGrp="1"/>
          </p:cNvSpPr>
          <p:nvPr>
            <p:ph idx="1"/>
          </p:nvPr>
        </p:nvSpPr>
        <p:spPr>
          <a:xfrm>
            <a:off x="539552" y="1700808"/>
            <a:ext cx="8712968" cy="4392488"/>
          </a:xfrm>
        </p:spPr>
        <p:txBody>
          <a:bodyPr/>
          <a:lstStyle/>
          <a:p>
            <a:pPr>
              <a:buClr>
                <a:schemeClr val="bg2"/>
              </a:buClr>
            </a:pPr>
            <a:r>
              <a:rPr lang="en-IE" dirty="0" smtClean="0">
                <a:solidFill>
                  <a:schemeClr val="bg2"/>
                </a:solidFill>
              </a:rPr>
              <a:t>Project Plan in advance</a:t>
            </a:r>
          </a:p>
          <a:p>
            <a:pPr>
              <a:buClr>
                <a:schemeClr val="bg2"/>
              </a:buClr>
            </a:pPr>
            <a:r>
              <a:rPr lang="en-IE" dirty="0" smtClean="0">
                <a:solidFill>
                  <a:schemeClr val="bg2"/>
                </a:solidFill>
              </a:rPr>
              <a:t>Partnership with Students Union</a:t>
            </a:r>
          </a:p>
          <a:p>
            <a:pPr>
              <a:buClr>
                <a:schemeClr val="bg2"/>
              </a:buClr>
            </a:pPr>
            <a:r>
              <a:rPr lang="en-IE" dirty="0" smtClean="0">
                <a:solidFill>
                  <a:schemeClr val="bg2"/>
                </a:solidFill>
              </a:rPr>
              <a:t>Meetings with Class Reps</a:t>
            </a:r>
          </a:p>
          <a:p>
            <a:pPr>
              <a:buClr>
                <a:schemeClr val="bg2"/>
              </a:buClr>
            </a:pPr>
            <a:r>
              <a:rPr lang="en-IE" dirty="0">
                <a:solidFill>
                  <a:schemeClr val="bg2"/>
                </a:solidFill>
              </a:rPr>
              <a:t>Regular emails to students (Pre, during &amp; Post</a:t>
            </a:r>
            <a:r>
              <a:rPr lang="en-IE" dirty="0" smtClean="0">
                <a:solidFill>
                  <a:schemeClr val="bg2"/>
                </a:solidFill>
              </a:rPr>
              <a:t>)</a:t>
            </a:r>
          </a:p>
          <a:p>
            <a:pPr>
              <a:buClr>
                <a:schemeClr val="bg2"/>
              </a:buClr>
            </a:pPr>
            <a:r>
              <a:rPr lang="en-IE" dirty="0" smtClean="0">
                <a:solidFill>
                  <a:schemeClr val="bg2"/>
                </a:solidFill>
              </a:rPr>
              <a:t>Feedback to student on results &amp; action taken</a:t>
            </a:r>
          </a:p>
          <a:p>
            <a:pPr>
              <a:buClr>
                <a:schemeClr val="bg2"/>
              </a:buClr>
            </a:pPr>
            <a:r>
              <a:rPr lang="en-IE" dirty="0" smtClean="0">
                <a:solidFill>
                  <a:schemeClr val="bg2"/>
                </a:solidFill>
              </a:rPr>
              <a:t>Promotion various Fora, Prizes, €1 hardship fund, €6,542 ISSE related contribution</a:t>
            </a:r>
          </a:p>
          <a:p>
            <a:pPr>
              <a:buClr>
                <a:schemeClr val="bg2"/>
              </a:buClr>
            </a:pPr>
            <a:r>
              <a:rPr lang="en-IE" dirty="0" smtClean="0">
                <a:solidFill>
                  <a:schemeClr val="bg2"/>
                </a:solidFill>
              </a:rPr>
              <a:t>Photographs of winners each week with iPad mini to reinforce awareness</a:t>
            </a:r>
            <a:endParaRPr lang="en-IE" dirty="0">
              <a:solidFill>
                <a:schemeClr val="bg2"/>
              </a:solidFill>
            </a:endParaRPr>
          </a:p>
        </p:txBody>
      </p:sp>
    </p:spTree>
    <p:extLst>
      <p:ext uri="{BB962C8B-B14F-4D97-AF65-F5344CB8AC3E}">
        <p14:creationId xmlns:p14="http://schemas.microsoft.com/office/powerpoint/2010/main" val="2122535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7176" y="188640"/>
            <a:ext cx="7416824" cy="741194"/>
          </a:xfrm>
        </p:spPr>
        <p:txBody>
          <a:bodyPr/>
          <a:lstStyle/>
          <a:p>
            <a:pPr algn="r"/>
            <a:r>
              <a:rPr lang="en-IE" dirty="0" smtClean="0">
                <a:solidFill>
                  <a:schemeClr val="tx1">
                    <a:lumMod val="50000"/>
                    <a:lumOff val="50000"/>
                  </a:schemeClr>
                </a:solidFill>
              </a:rPr>
              <a:t>Initiatives towards responses</a:t>
            </a:r>
            <a:endParaRPr lang="en-IE" dirty="0">
              <a:solidFill>
                <a:schemeClr val="tx1">
                  <a:lumMod val="50000"/>
                  <a:lumOff val="50000"/>
                </a:schemeClr>
              </a:solidFill>
            </a:endParaRPr>
          </a:p>
        </p:txBody>
      </p:sp>
      <p:sp>
        <p:nvSpPr>
          <p:cNvPr id="3" name="Content Placeholder 2"/>
          <p:cNvSpPr>
            <a:spLocks noGrp="1"/>
          </p:cNvSpPr>
          <p:nvPr>
            <p:ph idx="1"/>
          </p:nvPr>
        </p:nvSpPr>
        <p:spPr>
          <a:xfrm>
            <a:off x="539552" y="1700808"/>
            <a:ext cx="8352928" cy="4392488"/>
          </a:xfrm>
        </p:spPr>
        <p:txBody>
          <a:bodyPr/>
          <a:lstStyle/>
          <a:p>
            <a:pPr>
              <a:buClr>
                <a:schemeClr val="bg2"/>
              </a:buClr>
            </a:pPr>
            <a:r>
              <a:rPr lang="en-IE" dirty="0">
                <a:solidFill>
                  <a:schemeClr val="bg2"/>
                </a:solidFill>
              </a:rPr>
              <a:t>Monitoring response rates and then targeting specific groups</a:t>
            </a:r>
          </a:p>
          <a:p>
            <a:pPr>
              <a:buClr>
                <a:schemeClr val="bg2"/>
              </a:buClr>
            </a:pPr>
            <a:r>
              <a:rPr lang="en-IE" dirty="0" smtClean="0">
                <a:solidFill>
                  <a:schemeClr val="bg2"/>
                </a:solidFill>
              </a:rPr>
              <a:t>Academic staff play a key role</a:t>
            </a:r>
          </a:p>
          <a:p>
            <a:pPr>
              <a:buClr>
                <a:schemeClr val="bg2"/>
              </a:buClr>
            </a:pPr>
            <a:r>
              <a:rPr lang="en-IE" dirty="0" smtClean="0">
                <a:solidFill>
                  <a:schemeClr val="bg2"/>
                </a:solidFill>
              </a:rPr>
              <a:t>In Class completion in lab class</a:t>
            </a:r>
          </a:p>
          <a:p>
            <a:pPr>
              <a:buClr>
                <a:schemeClr val="bg2"/>
              </a:buClr>
            </a:pPr>
            <a:r>
              <a:rPr lang="en-IE" dirty="0" smtClean="0">
                <a:solidFill>
                  <a:schemeClr val="bg2"/>
                </a:solidFill>
              </a:rPr>
              <a:t>Use of Open Access (large no. of PCs)</a:t>
            </a:r>
          </a:p>
          <a:p>
            <a:pPr>
              <a:buClr>
                <a:schemeClr val="bg2"/>
              </a:buClr>
            </a:pPr>
            <a:r>
              <a:rPr lang="en-IE" dirty="0" smtClean="0">
                <a:solidFill>
                  <a:schemeClr val="bg2"/>
                </a:solidFill>
              </a:rPr>
              <a:t>Engagement with students on placement</a:t>
            </a:r>
          </a:p>
        </p:txBody>
      </p:sp>
    </p:spTree>
    <p:extLst>
      <p:ext uri="{BB962C8B-B14F-4D97-AF65-F5344CB8AC3E}">
        <p14:creationId xmlns:p14="http://schemas.microsoft.com/office/powerpoint/2010/main" val="5234700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03648" y="332656"/>
            <a:ext cx="7496604" cy="707886"/>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GB" sz="4000" b="1" i="0" u="none" strike="noStrike" kern="0" cap="none" spc="0" normalizeH="0" noProof="0" dirty="0" smtClean="0">
                <a:ln>
                  <a:noFill/>
                </a:ln>
                <a:solidFill>
                  <a:schemeClr val="tx1">
                    <a:lumMod val="50000"/>
                    <a:lumOff val="50000"/>
                  </a:schemeClr>
                </a:solidFill>
                <a:effectLst/>
                <a:uLnTx/>
                <a:uFillTx/>
                <a:latin typeface="Century Gothic" pitchFamily="34" charset="0"/>
                <a:ea typeface="+mj-ea"/>
                <a:cs typeface="+mj-cs"/>
              </a:rPr>
              <a:t>Response Rates</a:t>
            </a:r>
            <a:endParaRPr kumimoji="0" lang="en-IE" sz="1800" b="0" i="0" u="none" strike="noStrike" kern="0" cap="none" spc="0" normalizeH="0" noProof="0" dirty="0" smtClean="0">
              <a:ln>
                <a:noFill/>
              </a:ln>
              <a:solidFill>
                <a:schemeClr val="tx1">
                  <a:lumMod val="50000"/>
                  <a:lumOff val="50000"/>
                </a:schemeClr>
              </a:solidFill>
              <a:effectLst/>
              <a:uLnTx/>
              <a:uFillTx/>
            </a:endParaRPr>
          </a:p>
        </p:txBody>
      </p:sp>
      <p:graphicFrame>
        <p:nvGraphicFramePr>
          <p:cNvPr id="8" name="Table 7"/>
          <p:cNvGraphicFramePr>
            <a:graphicFrameLocks noGrp="1"/>
          </p:cNvGraphicFramePr>
          <p:nvPr>
            <p:extLst>
              <p:ext uri="{D42A27DB-BD31-4B8C-83A1-F6EECF244321}">
                <p14:modId xmlns:p14="http://schemas.microsoft.com/office/powerpoint/2010/main" val="315588484"/>
              </p:ext>
            </p:extLst>
          </p:nvPr>
        </p:nvGraphicFramePr>
        <p:xfrm>
          <a:off x="467544" y="1844824"/>
          <a:ext cx="8064896" cy="4120230"/>
        </p:xfrm>
        <a:graphic>
          <a:graphicData uri="http://schemas.openxmlformats.org/drawingml/2006/table">
            <a:tbl>
              <a:tblPr firstRow="1" bandRow="1">
                <a:tableStyleId>{5C22544A-7EE6-4342-B048-85BDC9FD1C3A}</a:tableStyleId>
              </a:tblPr>
              <a:tblGrid>
                <a:gridCol w="3888432">
                  <a:extLst>
                    <a:ext uri="{9D8B030D-6E8A-4147-A177-3AD203B41FA5}">
                      <a16:colId xmlns:a16="http://schemas.microsoft.com/office/drawing/2014/main" val="20000"/>
                    </a:ext>
                  </a:extLst>
                </a:gridCol>
                <a:gridCol w="1368152">
                  <a:extLst>
                    <a:ext uri="{9D8B030D-6E8A-4147-A177-3AD203B41FA5}">
                      <a16:colId xmlns:a16="http://schemas.microsoft.com/office/drawing/2014/main" val="20001"/>
                    </a:ext>
                  </a:extLst>
                </a:gridCol>
                <a:gridCol w="1656184">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tblGrid>
              <a:tr h="686705">
                <a:tc>
                  <a:txBody>
                    <a:bodyPr/>
                    <a:lstStyle/>
                    <a:p>
                      <a:r>
                        <a:rPr lang="en-IE" dirty="0" smtClean="0"/>
                        <a:t>Faculty</a:t>
                      </a:r>
                      <a:endParaRPr lang="en-IE" dirty="0"/>
                    </a:p>
                  </a:txBody>
                  <a:tcPr/>
                </a:tc>
                <a:tc>
                  <a:txBody>
                    <a:bodyPr/>
                    <a:lstStyle/>
                    <a:p>
                      <a:r>
                        <a:rPr lang="en-IE" dirty="0" smtClean="0"/>
                        <a:t>Population</a:t>
                      </a:r>
                      <a:endParaRPr lang="en-IE" dirty="0"/>
                    </a:p>
                  </a:txBody>
                  <a:tcPr/>
                </a:tc>
                <a:tc>
                  <a:txBody>
                    <a:bodyPr/>
                    <a:lstStyle/>
                    <a:p>
                      <a:r>
                        <a:rPr lang="en-IE" dirty="0" smtClean="0"/>
                        <a:t>Responses</a:t>
                      </a:r>
                      <a:endParaRPr lang="en-IE" dirty="0"/>
                    </a:p>
                  </a:txBody>
                  <a:tcPr/>
                </a:tc>
                <a:tc>
                  <a:txBody>
                    <a:bodyPr/>
                    <a:lstStyle/>
                    <a:p>
                      <a:pPr algn="ctr"/>
                      <a:r>
                        <a:rPr lang="en-IE" dirty="0" smtClean="0"/>
                        <a:t>%</a:t>
                      </a:r>
                      <a:endParaRPr lang="en-IE" dirty="0"/>
                    </a:p>
                  </a:txBody>
                  <a:tcPr/>
                </a:tc>
                <a:extLst>
                  <a:ext uri="{0D108BD9-81ED-4DB2-BD59-A6C34878D82A}">
                    <a16:rowId xmlns:a16="http://schemas.microsoft.com/office/drawing/2014/main" val="10000"/>
                  </a:ext>
                </a:extLst>
              </a:tr>
              <a:tr h="686705">
                <a:tc>
                  <a:txBody>
                    <a:bodyPr/>
                    <a:lstStyle/>
                    <a:p>
                      <a:r>
                        <a:rPr lang="en-IE" dirty="0" smtClean="0"/>
                        <a:t>Business &amp; Hospitality</a:t>
                      </a:r>
                      <a:endParaRPr lang="en-IE" dirty="0"/>
                    </a:p>
                  </a:txBody>
                  <a:tcPr/>
                </a:tc>
                <a:tc>
                  <a:txBody>
                    <a:bodyPr/>
                    <a:lstStyle/>
                    <a:p>
                      <a:pPr algn="ctr"/>
                      <a:r>
                        <a:rPr lang="en-IE" dirty="0" smtClean="0"/>
                        <a:t>1,037</a:t>
                      </a:r>
                      <a:endParaRPr lang="en-IE" dirty="0"/>
                    </a:p>
                  </a:txBody>
                  <a:tcPr/>
                </a:tc>
                <a:tc>
                  <a:txBody>
                    <a:bodyPr/>
                    <a:lstStyle/>
                    <a:p>
                      <a:pPr algn="ctr"/>
                      <a:r>
                        <a:rPr lang="en-IE" dirty="0" smtClean="0"/>
                        <a:t>662</a:t>
                      </a:r>
                      <a:endParaRPr lang="en-IE" dirty="0"/>
                    </a:p>
                  </a:txBody>
                  <a:tcPr/>
                </a:tc>
                <a:tc>
                  <a:txBody>
                    <a:bodyPr/>
                    <a:lstStyle/>
                    <a:p>
                      <a:pPr algn="ctr"/>
                      <a:r>
                        <a:rPr lang="en-IE" dirty="0" smtClean="0"/>
                        <a:t>64%</a:t>
                      </a:r>
                      <a:endParaRPr lang="en-IE" dirty="0"/>
                    </a:p>
                  </a:txBody>
                  <a:tcPr/>
                </a:tc>
                <a:extLst>
                  <a:ext uri="{0D108BD9-81ED-4DB2-BD59-A6C34878D82A}">
                    <a16:rowId xmlns:a16="http://schemas.microsoft.com/office/drawing/2014/main" val="10001"/>
                  </a:ext>
                </a:extLst>
              </a:tr>
              <a:tr h="686705">
                <a:tc>
                  <a:txBody>
                    <a:bodyPr/>
                    <a:lstStyle/>
                    <a:p>
                      <a:r>
                        <a:rPr lang="en-IE" dirty="0" smtClean="0"/>
                        <a:t>Engineering</a:t>
                      </a:r>
                      <a:r>
                        <a:rPr lang="en-IE" baseline="0" dirty="0" smtClean="0"/>
                        <a:t> &amp; Informatics</a:t>
                      </a:r>
                      <a:endParaRPr lang="en-IE" dirty="0"/>
                    </a:p>
                  </a:txBody>
                  <a:tcPr/>
                </a:tc>
                <a:tc>
                  <a:txBody>
                    <a:bodyPr/>
                    <a:lstStyle/>
                    <a:p>
                      <a:pPr algn="ctr"/>
                      <a:r>
                        <a:rPr lang="en-IE" dirty="0" smtClean="0"/>
                        <a:t>562</a:t>
                      </a:r>
                      <a:endParaRPr lang="en-IE" dirty="0"/>
                    </a:p>
                  </a:txBody>
                  <a:tcPr/>
                </a:tc>
                <a:tc>
                  <a:txBody>
                    <a:bodyPr/>
                    <a:lstStyle/>
                    <a:p>
                      <a:pPr algn="ctr"/>
                      <a:r>
                        <a:rPr lang="en-IE" dirty="0" smtClean="0"/>
                        <a:t>314</a:t>
                      </a:r>
                      <a:endParaRPr lang="en-IE" dirty="0"/>
                    </a:p>
                  </a:txBody>
                  <a:tcPr/>
                </a:tc>
                <a:tc>
                  <a:txBody>
                    <a:bodyPr/>
                    <a:lstStyle/>
                    <a:p>
                      <a:pPr algn="ctr"/>
                      <a:r>
                        <a:rPr lang="en-IE" dirty="0" smtClean="0"/>
                        <a:t>56%</a:t>
                      </a:r>
                      <a:endParaRPr lang="en-IE" dirty="0"/>
                    </a:p>
                  </a:txBody>
                  <a:tcPr/>
                </a:tc>
                <a:extLst>
                  <a:ext uri="{0D108BD9-81ED-4DB2-BD59-A6C34878D82A}">
                    <a16:rowId xmlns:a16="http://schemas.microsoft.com/office/drawing/2014/main" val="10002"/>
                  </a:ext>
                </a:extLst>
              </a:tr>
              <a:tr h="686705">
                <a:tc>
                  <a:txBody>
                    <a:bodyPr/>
                    <a:lstStyle/>
                    <a:p>
                      <a:r>
                        <a:rPr lang="en-IE" dirty="0" smtClean="0"/>
                        <a:t>Science &amp; Health</a:t>
                      </a:r>
                      <a:endParaRPr lang="en-IE" dirty="0"/>
                    </a:p>
                  </a:txBody>
                  <a:tcPr/>
                </a:tc>
                <a:tc>
                  <a:txBody>
                    <a:bodyPr/>
                    <a:lstStyle/>
                    <a:p>
                      <a:pPr algn="ctr"/>
                      <a:r>
                        <a:rPr lang="en-IE" dirty="0" smtClean="0"/>
                        <a:t>1,174</a:t>
                      </a:r>
                      <a:endParaRPr lang="en-IE" dirty="0"/>
                    </a:p>
                  </a:txBody>
                  <a:tcPr/>
                </a:tc>
                <a:tc>
                  <a:txBody>
                    <a:bodyPr/>
                    <a:lstStyle/>
                    <a:p>
                      <a:pPr algn="ctr"/>
                      <a:r>
                        <a:rPr lang="en-IE" dirty="0" smtClean="0"/>
                        <a:t>714</a:t>
                      </a:r>
                      <a:endParaRPr lang="en-IE" dirty="0"/>
                    </a:p>
                  </a:txBody>
                  <a:tcPr/>
                </a:tc>
                <a:tc>
                  <a:txBody>
                    <a:bodyPr/>
                    <a:lstStyle/>
                    <a:p>
                      <a:pPr algn="ctr"/>
                      <a:r>
                        <a:rPr lang="en-IE" dirty="0" smtClean="0"/>
                        <a:t>61%</a:t>
                      </a:r>
                      <a:endParaRPr lang="en-IE" dirty="0"/>
                    </a:p>
                  </a:txBody>
                  <a:tcPr/>
                </a:tc>
                <a:extLst>
                  <a:ext uri="{0D108BD9-81ED-4DB2-BD59-A6C34878D82A}">
                    <a16:rowId xmlns:a16="http://schemas.microsoft.com/office/drawing/2014/main" val="10003"/>
                  </a:ext>
                </a:extLst>
              </a:tr>
              <a:tr h="686705">
                <a:tc>
                  <a:txBody>
                    <a:bodyPr/>
                    <a:lstStyle/>
                    <a:p>
                      <a:r>
                        <a:rPr lang="en-IE" dirty="0" smtClean="0"/>
                        <a:t>Lifelong</a:t>
                      </a:r>
                      <a:r>
                        <a:rPr lang="en-IE" baseline="0" dirty="0" smtClean="0"/>
                        <a:t> Learning</a:t>
                      </a:r>
                      <a:endParaRPr lang="en-IE" dirty="0"/>
                    </a:p>
                  </a:txBody>
                  <a:tcPr/>
                </a:tc>
                <a:tc>
                  <a:txBody>
                    <a:bodyPr/>
                    <a:lstStyle/>
                    <a:p>
                      <a:pPr algn="ctr"/>
                      <a:r>
                        <a:rPr lang="en-IE" dirty="0" smtClean="0"/>
                        <a:t>156</a:t>
                      </a:r>
                      <a:endParaRPr lang="en-IE" dirty="0"/>
                    </a:p>
                  </a:txBody>
                  <a:tcPr/>
                </a:tc>
                <a:tc>
                  <a:txBody>
                    <a:bodyPr/>
                    <a:lstStyle/>
                    <a:p>
                      <a:pPr algn="ctr"/>
                      <a:r>
                        <a:rPr lang="en-IE" dirty="0" smtClean="0"/>
                        <a:t>83</a:t>
                      </a:r>
                      <a:endParaRPr lang="en-IE" dirty="0"/>
                    </a:p>
                  </a:txBody>
                  <a:tcPr/>
                </a:tc>
                <a:tc>
                  <a:txBody>
                    <a:bodyPr/>
                    <a:lstStyle/>
                    <a:p>
                      <a:pPr algn="ctr"/>
                      <a:r>
                        <a:rPr lang="en-IE" dirty="0" smtClean="0"/>
                        <a:t>53%</a:t>
                      </a:r>
                      <a:endParaRPr lang="en-IE" dirty="0"/>
                    </a:p>
                  </a:txBody>
                  <a:tcPr/>
                </a:tc>
                <a:extLst>
                  <a:ext uri="{0D108BD9-81ED-4DB2-BD59-A6C34878D82A}">
                    <a16:rowId xmlns:a16="http://schemas.microsoft.com/office/drawing/2014/main" val="10004"/>
                  </a:ext>
                </a:extLst>
              </a:tr>
              <a:tr h="686705">
                <a:tc>
                  <a:txBody>
                    <a:bodyPr/>
                    <a:lstStyle/>
                    <a:p>
                      <a:r>
                        <a:rPr lang="en-IE" dirty="0" smtClean="0"/>
                        <a:t>Total</a:t>
                      </a:r>
                      <a:endParaRPr lang="en-IE" dirty="0"/>
                    </a:p>
                  </a:txBody>
                  <a:tcPr/>
                </a:tc>
                <a:tc>
                  <a:txBody>
                    <a:bodyPr/>
                    <a:lstStyle/>
                    <a:p>
                      <a:pPr algn="ctr"/>
                      <a:r>
                        <a:rPr lang="en-IE" dirty="0" smtClean="0"/>
                        <a:t>2,929</a:t>
                      </a:r>
                      <a:endParaRPr lang="en-IE" dirty="0"/>
                    </a:p>
                  </a:txBody>
                  <a:tcPr/>
                </a:tc>
                <a:tc>
                  <a:txBody>
                    <a:bodyPr/>
                    <a:lstStyle/>
                    <a:p>
                      <a:pPr algn="ctr"/>
                      <a:r>
                        <a:rPr lang="en-IE" dirty="0" smtClean="0"/>
                        <a:t>1,773</a:t>
                      </a:r>
                      <a:endParaRPr lang="en-IE" dirty="0"/>
                    </a:p>
                  </a:txBody>
                  <a:tcPr/>
                </a:tc>
                <a:tc>
                  <a:txBody>
                    <a:bodyPr/>
                    <a:lstStyle/>
                    <a:p>
                      <a:pPr algn="ctr"/>
                      <a:r>
                        <a:rPr lang="en-IE" dirty="0" smtClean="0"/>
                        <a:t>61%</a:t>
                      </a:r>
                      <a:endParaRPr lang="en-IE" dirty="0"/>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4924623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03648" y="332656"/>
            <a:ext cx="7496604" cy="707886"/>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GB" sz="4000" b="1" i="0" u="none" strike="noStrike" kern="0" cap="none" spc="0" normalizeH="0" noProof="0" dirty="0" smtClean="0">
                <a:ln>
                  <a:noFill/>
                </a:ln>
                <a:solidFill>
                  <a:schemeClr val="tx1">
                    <a:lumMod val="50000"/>
                    <a:lumOff val="50000"/>
                  </a:schemeClr>
                </a:solidFill>
                <a:effectLst/>
                <a:uLnTx/>
                <a:uFillTx/>
                <a:latin typeface="Century Gothic" pitchFamily="34" charset="0"/>
                <a:ea typeface="+mj-ea"/>
                <a:cs typeface="+mj-cs"/>
              </a:rPr>
              <a:t>Response Rates</a:t>
            </a:r>
            <a:endParaRPr kumimoji="0" lang="en-IE" sz="1800" b="0" i="0" u="none" strike="noStrike" kern="0" cap="none" spc="0" normalizeH="0" noProof="0" dirty="0" smtClean="0">
              <a:ln>
                <a:noFill/>
              </a:ln>
              <a:solidFill>
                <a:schemeClr val="tx1">
                  <a:lumMod val="50000"/>
                  <a:lumOff val="50000"/>
                </a:schemeClr>
              </a:solidFill>
              <a:effectLst/>
              <a:uLnTx/>
              <a:uFillTx/>
            </a:endParaRPr>
          </a:p>
        </p:txBody>
      </p:sp>
      <p:graphicFrame>
        <p:nvGraphicFramePr>
          <p:cNvPr id="8" name="Table 7"/>
          <p:cNvGraphicFramePr>
            <a:graphicFrameLocks noGrp="1"/>
          </p:cNvGraphicFramePr>
          <p:nvPr>
            <p:extLst>
              <p:ext uri="{D42A27DB-BD31-4B8C-83A1-F6EECF244321}">
                <p14:modId xmlns:p14="http://schemas.microsoft.com/office/powerpoint/2010/main" val="3602934731"/>
              </p:ext>
            </p:extLst>
          </p:nvPr>
        </p:nvGraphicFramePr>
        <p:xfrm>
          <a:off x="467544" y="1844824"/>
          <a:ext cx="8064896" cy="4120230"/>
        </p:xfrm>
        <a:graphic>
          <a:graphicData uri="http://schemas.openxmlformats.org/drawingml/2006/table">
            <a:tbl>
              <a:tblPr firstRow="1" bandRow="1">
                <a:tableStyleId>{5C22544A-7EE6-4342-B048-85BDC9FD1C3A}</a:tableStyleId>
              </a:tblPr>
              <a:tblGrid>
                <a:gridCol w="3384376">
                  <a:extLst>
                    <a:ext uri="{9D8B030D-6E8A-4147-A177-3AD203B41FA5}">
                      <a16:colId xmlns:a16="http://schemas.microsoft.com/office/drawing/2014/main" val="20000"/>
                    </a:ext>
                  </a:extLst>
                </a:gridCol>
                <a:gridCol w="936104">
                  <a:extLst>
                    <a:ext uri="{9D8B030D-6E8A-4147-A177-3AD203B41FA5}">
                      <a16:colId xmlns:a16="http://schemas.microsoft.com/office/drawing/2014/main" val="20001"/>
                    </a:ext>
                  </a:extLst>
                </a:gridCol>
                <a:gridCol w="1368152">
                  <a:extLst>
                    <a:ext uri="{9D8B030D-6E8A-4147-A177-3AD203B41FA5}">
                      <a16:colId xmlns:a16="http://schemas.microsoft.com/office/drawing/2014/main" val="20002"/>
                    </a:ext>
                  </a:extLst>
                </a:gridCol>
                <a:gridCol w="1512168">
                  <a:extLst>
                    <a:ext uri="{9D8B030D-6E8A-4147-A177-3AD203B41FA5}">
                      <a16:colId xmlns:a16="http://schemas.microsoft.com/office/drawing/2014/main" val="20003"/>
                    </a:ext>
                  </a:extLst>
                </a:gridCol>
                <a:gridCol w="864096">
                  <a:extLst>
                    <a:ext uri="{9D8B030D-6E8A-4147-A177-3AD203B41FA5}">
                      <a16:colId xmlns:a16="http://schemas.microsoft.com/office/drawing/2014/main" val="20004"/>
                    </a:ext>
                  </a:extLst>
                </a:gridCol>
              </a:tblGrid>
              <a:tr h="686705">
                <a:tc>
                  <a:txBody>
                    <a:bodyPr/>
                    <a:lstStyle/>
                    <a:p>
                      <a:r>
                        <a:rPr lang="en-IE" dirty="0" smtClean="0"/>
                        <a:t>Faculty</a:t>
                      </a:r>
                      <a:endParaRPr lang="en-IE" dirty="0"/>
                    </a:p>
                  </a:txBody>
                  <a:tcPr/>
                </a:tc>
                <a:tc>
                  <a:txBody>
                    <a:bodyPr/>
                    <a:lstStyle/>
                    <a:p>
                      <a:r>
                        <a:rPr lang="en-IE" dirty="0" smtClean="0"/>
                        <a:t>Y1</a:t>
                      </a:r>
                    </a:p>
                    <a:p>
                      <a:r>
                        <a:rPr lang="en-IE" dirty="0" smtClean="0"/>
                        <a:t>(1</a:t>
                      </a:r>
                      <a:r>
                        <a:rPr lang="en-IE" baseline="30000" dirty="0" smtClean="0"/>
                        <a:t>st</a:t>
                      </a:r>
                      <a:r>
                        <a:rPr lang="en-IE" dirty="0" smtClean="0"/>
                        <a:t> </a:t>
                      </a:r>
                      <a:r>
                        <a:rPr lang="en-IE" dirty="0" err="1" smtClean="0"/>
                        <a:t>Yr</a:t>
                      </a:r>
                      <a:r>
                        <a:rPr lang="en-IE" dirty="0" smtClean="0"/>
                        <a:t>)</a:t>
                      </a:r>
                      <a:endParaRPr lang="en-IE" dirty="0"/>
                    </a:p>
                  </a:txBody>
                  <a:tcPr/>
                </a:tc>
                <a:tc>
                  <a:txBody>
                    <a:bodyPr/>
                    <a:lstStyle/>
                    <a:p>
                      <a:r>
                        <a:rPr lang="en-IE" dirty="0" smtClean="0"/>
                        <a:t>FY</a:t>
                      </a:r>
                    </a:p>
                    <a:p>
                      <a:r>
                        <a:rPr lang="en-IE" dirty="0" smtClean="0"/>
                        <a:t>(Final Year</a:t>
                      </a:r>
                      <a:endParaRPr lang="en-IE" dirty="0"/>
                    </a:p>
                  </a:txBody>
                  <a:tcPr/>
                </a:tc>
                <a:tc>
                  <a:txBody>
                    <a:bodyPr/>
                    <a:lstStyle/>
                    <a:p>
                      <a:r>
                        <a:rPr lang="en-IE" dirty="0" smtClean="0"/>
                        <a:t>PGT</a:t>
                      </a:r>
                    </a:p>
                    <a:p>
                      <a:r>
                        <a:rPr lang="en-IE" dirty="0" smtClean="0"/>
                        <a:t>(Taught</a:t>
                      </a:r>
                      <a:r>
                        <a:rPr lang="en-IE" baseline="0" dirty="0" smtClean="0"/>
                        <a:t> PG)</a:t>
                      </a:r>
                      <a:endParaRPr lang="en-IE" dirty="0"/>
                    </a:p>
                  </a:txBody>
                  <a:tcPr/>
                </a:tc>
                <a:tc>
                  <a:txBody>
                    <a:bodyPr/>
                    <a:lstStyle/>
                    <a:p>
                      <a:pPr algn="ctr"/>
                      <a:r>
                        <a:rPr lang="en-IE" dirty="0" smtClean="0"/>
                        <a:t>Total</a:t>
                      </a:r>
                      <a:endParaRPr lang="en-IE" dirty="0"/>
                    </a:p>
                  </a:txBody>
                  <a:tcPr/>
                </a:tc>
                <a:extLst>
                  <a:ext uri="{0D108BD9-81ED-4DB2-BD59-A6C34878D82A}">
                    <a16:rowId xmlns:a16="http://schemas.microsoft.com/office/drawing/2014/main" val="10000"/>
                  </a:ext>
                </a:extLst>
              </a:tr>
              <a:tr h="686705">
                <a:tc>
                  <a:txBody>
                    <a:bodyPr/>
                    <a:lstStyle/>
                    <a:p>
                      <a:r>
                        <a:rPr lang="en-IE" dirty="0" smtClean="0"/>
                        <a:t>Business &amp; Hospitality</a:t>
                      </a:r>
                      <a:endParaRPr lang="en-IE" dirty="0"/>
                    </a:p>
                  </a:txBody>
                  <a:tcPr/>
                </a:tc>
                <a:tc>
                  <a:txBody>
                    <a:bodyPr/>
                    <a:lstStyle/>
                    <a:p>
                      <a:pPr algn="ctr"/>
                      <a:r>
                        <a:rPr lang="en-IE" dirty="0" smtClean="0"/>
                        <a:t>250</a:t>
                      </a:r>
                      <a:endParaRPr lang="en-IE" dirty="0"/>
                    </a:p>
                  </a:txBody>
                  <a:tcPr/>
                </a:tc>
                <a:tc>
                  <a:txBody>
                    <a:bodyPr/>
                    <a:lstStyle/>
                    <a:p>
                      <a:pPr algn="ctr"/>
                      <a:r>
                        <a:rPr lang="en-IE" dirty="0" smtClean="0"/>
                        <a:t>342</a:t>
                      </a:r>
                      <a:endParaRPr lang="en-IE" dirty="0"/>
                    </a:p>
                  </a:txBody>
                  <a:tcPr/>
                </a:tc>
                <a:tc>
                  <a:txBody>
                    <a:bodyPr/>
                    <a:lstStyle/>
                    <a:p>
                      <a:pPr algn="ctr"/>
                      <a:r>
                        <a:rPr lang="en-IE" dirty="0" smtClean="0"/>
                        <a:t>70</a:t>
                      </a:r>
                      <a:endParaRPr lang="en-IE" dirty="0"/>
                    </a:p>
                  </a:txBody>
                  <a:tcPr/>
                </a:tc>
                <a:tc>
                  <a:txBody>
                    <a:bodyPr/>
                    <a:lstStyle/>
                    <a:p>
                      <a:pPr algn="ctr"/>
                      <a:r>
                        <a:rPr lang="en-IE" dirty="0" smtClean="0"/>
                        <a:t>662</a:t>
                      </a:r>
                      <a:endParaRPr lang="en-IE" dirty="0"/>
                    </a:p>
                  </a:txBody>
                  <a:tcPr/>
                </a:tc>
                <a:extLst>
                  <a:ext uri="{0D108BD9-81ED-4DB2-BD59-A6C34878D82A}">
                    <a16:rowId xmlns:a16="http://schemas.microsoft.com/office/drawing/2014/main" val="10001"/>
                  </a:ext>
                </a:extLst>
              </a:tr>
              <a:tr h="686705">
                <a:tc>
                  <a:txBody>
                    <a:bodyPr/>
                    <a:lstStyle/>
                    <a:p>
                      <a:r>
                        <a:rPr lang="en-IE" dirty="0" smtClean="0"/>
                        <a:t>Engineering</a:t>
                      </a:r>
                      <a:r>
                        <a:rPr lang="en-IE" baseline="0" dirty="0" smtClean="0"/>
                        <a:t> &amp; Informatics</a:t>
                      </a:r>
                      <a:endParaRPr lang="en-IE" dirty="0"/>
                    </a:p>
                  </a:txBody>
                  <a:tcPr/>
                </a:tc>
                <a:tc>
                  <a:txBody>
                    <a:bodyPr/>
                    <a:lstStyle/>
                    <a:p>
                      <a:pPr algn="ctr"/>
                      <a:r>
                        <a:rPr lang="en-IE" dirty="0" smtClean="0"/>
                        <a:t>162</a:t>
                      </a:r>
                      <a:endParaRPr lang="en-IE" dirty="0"/>
                    </a:p>
                  </a:txBody>
                  <a:tcPr/>
                </a:tc>
                <a:tc>
                  <a:txBody>
                    <a:bodyPr/>
                    <a:lstStyle/>
                    <a:p>
                      <a:pPr algn="ctr"/>
                      <a:r>
                        <a:rPr lang="en-IE" dirty="0" smtClean="0"/>
                        <a:t>107</a:t>
                      </a:r>
                      <a:endParaRPr lang="en-IE" dirty="0"/>
                    </a:p>
                  </a:txBody>
                  <a:tcPr/>
                </a:tc>
                <a:tc>
                  <a:txBody>
                    <a:bodyPr/>
                    <a:lstStyle/>
                    <a:p>
                      <a:pPr algn="ctr"/>
                      <a:r>
                        <a:rPr lang="en-IE" dirty="0" smtClean="0"/>
                        <a:t>45</a:t>
                      </a:r>
                    </a:p>
                    <a:p>
                      <a:pPr algn="ctr"/>
                      <a:endParaRPr lang="en-IE" dirty="0"/>
                    </a:p>
                  </a:txBody>
                  <a:tcPr/>
                </a:tc>
                <a:tc>
                  <a:txBody>
                    <a:bodyPr/>
                    <a:lstStyle/>
                    <a:p>
                      <a:pPr algn="ctr"/>
                      <a:r>
                        <a:rPr lang="en-IE" dirty="0" smtClean="0"/>
                        <a:t>314</a:t>
                      </a:r>
                      <a:endParaRPr lang="en-IE" dirty="0"/>
                    </a:p>
                  </a:txBody>
                  <a:tcPr/>
                </a:tc>
                <a:extLst>
                  <a:ext uri="{0D108BD9-81ED-4DB2-BD59-A6C34878D82A}">
                    <a16:rowId xmlns:a16="http://schemas.microsoft.com/office/drawing/2014/main" val="10002"/>
                  </a:ext>
                </a:extLst>
              </a:tr>
              <a:tr h="686705">
                <a:tc>
                  <a:txBody>
                    <a:bodyPr/>
                    <a:lstStyle/>
                    <a:p>
                      <a:r>
                        <a:rPr lang="en-IE" dirty="0" smtClean="0"/>
                        <a:t>Science &amp; Health</a:t>
                      </a:r>
                      <a:endParaRPr lang="en-IE" dirty="0"/>
                    </a:p>
                  </a:txBody>
                  <a:tcPr/>
                </a:tc>
                <a:tc>
                  <a:txBody>
                    <a:bodyPr/>
                    <a:lstStyle/>
                    <a:p>
                      <a:pPr algn="ctr"/>
                      <a:r>
                        <a:rPr lang="en-IE" dirty="0" smtClean="0"/>
                        <a:t>356</a:t>
                      </a:r>
                      <a:endParaRPr lang="en-IE" dirty="0"/>
                    </a:p>
                  </a:txBody>
                  <a:tcPr/>
                </a:tc>
                <a:tc>
                  <a:txBody>
                    <a:bodyPr/>
                    <a:lstStyle/>
                    <a:p>
                      <a:pPr algn="ctr"/>
                      <a:r>
                        <a:rPr lang="en-IE" dirty="0" smtClean="0"/>
                        <a:t>352</a:t>
                      </a:r>
                    </a:p>
                    <a:p>
                      <a:pPr algn="ctr"/>
                      <a:endParaRPr lang="en-IE" dirty="0"/>
                    </a:p>
                  </a:txBody>
                  <a:tcPr/>
                </a:tc>
                <a:tc>
                  <a:txBody>
                    <a:bodyPr/>
                    <a:lstStyle/>
                    <a:p>
                      <a:pPr algn="ctr"/>
                      <a:r>
                        <a:rPr lang="en-IE" dirty="0" smtClean="0"/>
                        <a:t>6</a:t>
                      </a:r>
                      <a:endParaRPr lang="en-IE" dirty="0"/>
                    </a:p>
                  </a:txBody>
                  <a:tcPr/>
                </a:tc>
                <a:tc>
                  <a:txBody>
                    <a:bodyPr/>
                    <a:lstStyle/>
                    <a:p>
                      <a:pPr algn="ctr"/>
                      <a:r>
                        <a:rPr lang="en-IE" dirty="0" smtClean="0"/>
                        <a:t>714</a:t>
                      </a:r>
                      <a:endParaRPr lang="en-IE" dirty="0"/>
                    </a:p>
                  </a:txBody>
                  <a:tcPr/>
                </a:tc>
                <a:extLst>
                  <a:ext uri="{0D108BD9-81ED-4DB2-BD59-A6C34878D82A}">
                    <a16:rowId xmlns:a16="http://schemas.microsoft.com/office/drawing/2014/main" val="10003"/>
                  </a:ext>
                </a:extLst>
              </a:tr>
              <a:tr h="686705">
                <a:tc>
                  <a:txBody>
                    <a:bodyPr/>
                    <a:lstStyle/>
                    <a:p>
                      <a:r>
                        <a:rPr lang="en-IE" dirty="0" smtClean="0"/>
                        <a:t>Lifelong</a:t>
                      </a:r>
                      <a:r>
                        <a:rPr lang="en-IE" baseline="0" dirty="0" smtClean="0"/>
                        <a:t> Learning</a:t>
                      </a:r>
                      <a:endParaRPr lang="en-IE" dirty="0"/>
                    </a:p>
                  </a:txBody>
                  <a:tcPr/>
                </a:tc>
                <a:tc>
                  <a:txBody>
                    <a:bodyPr/>
                    <a:lstStyle/>
                    <a:p>
                      <a:pPr algn="ctr"/>
                      <a:r>
                        <a:rPr lang="en-IE" dirty="0" smtClean="0"/>
                        <a:t>38</a:t>
                      </a:r>
                      <a:endParaRPr lang="en-IE" dirty="0"/>
                    </a:p>
                  </a:txBody>
                  <a:tcPr/>
                </a:tc>
                <a:tc>
                  <a:txBody>
                    <a:bodyPr/>
                    <a:lstStyle/>
                    <a:p>
                      <a:pPr algn="ctr"/>
                      <a:r>
                        <a:rPr lang="en-IE" dirty="0" smtClean="0"/>
                        <a:t>56</a:t>
                      </a:r>
                      <a:endParaRPr lang="en-IE" dirty="0"/>
                    </a:p>
                  </a:txBody>
                  <a:tcPr/>
                </a:tc>
                <a:tc>
                  <a:txBody>
                    <a:bodyPr/>
                    <a:lstStyle/>
                    <a:p>
                      <a:pPr algn="ctr"/>
                      <a:endParaRPr lang="en-IE" dirty="0" smtClean="0"/>
                    </a:p>
                    <a:p>
                      <a:pPr algn="ctr"/>
                      <a:endParaRPr lang="en-IE" dirty="0"/>
                    </a:p>
                  </a:txBody>
                  <a:tcPr/>
                </a:tc>
                <a:tc>
                  <a:txBody>
                    <a:bodyPr/>
                    <a:lstStyle/>
                    <a:p>
                      <a:pPr algn="ctr"/>
                      <a:r>
                        <a:rPr lang="en-IE" dirty="0" smtClean="0"/>
                        <a:t>83</a:t>
                      </a:r>
                      <a:endParaRPr lang="en-IE" dirty="0"/>
                    </a:p>
                  </a:txBody>
                  <a:tcPr/>
                </a:tc>
                <a:extLst>
                  <a:ext uri="{0D108BD9-81ED-4DB2-BD59-A6C34878D82A}">
                    <a16:rowId xmlns:a16="http://schemas.microsoft.com/office/drawing/2014/main" val="10004"/>
                  </a:ext>
                </a:extLst>
              </a:tr>
              <a:tr h="686705">
                <a:tc>
                  <a:txBody>
                    <a:bodyPr/>
                    <a:lstStyle/>
                    <a:p>
                      <a:r>
                        <a:rPr lang="en-IE" dirty="0" smtClean="0"/>
                        <a:t>Total</a:t>
                      </a:r>
                      <a:endParaRPr lang="en-IE" dirty="0"/>
                    </a:p>
                  </a:txBody>
                  <a:tcPr/>
                </a:tc>
                <a:tc>
                  <a:txBody>
                    <a:bodyPr/>
                    <a:lstStyle/>
                    <a:p>
                      <a:pPr algn="ctr"/>
                      <a:r>
                        <a:rPr lang="en-IE" dirty="0" smtClean="0"/>
                        <a:t>806</a:t>
                      </a:r>
                      <a:endParaRPr lang="en-IE" dirty="0"/>
                    </a:p>
                  </a:txBody>
                  <a:tcPr/>
                </a:tc>
                <a:tc>
                  <a:txBody>
                    <a:bodyPr/>
                    <a:lstStyle/>
                    <a:p>
                      <a:pPr algn="ctr"/>
                      <a:r>
                        <a:rPr lang="en-IE" dirty="0" smtClean="0"/>
                        <a:t>846</a:t>
                      </a:r>
                      <a:endParaRPr lang="en-IE" dirty="0"/>
                    </a:p>
                  </a:txBody>
                  <a:tcPr/>
                </a:tc>
                <a:tc>
                  <a:txBody>
                    <a:bodyPr/>
                    <a:lstStyle/>
                    <a:p>
                      <a:pPr algn="ctr"/>
                      <a:r>
                        <a:rPr lang="en-IE" dirty="0" smtClean="0"/>
                        <a:t>121</a:t>
                      </a:r>
                      <a:endParaRPr lang="en-IE" dirty="0"/>
                    </a:p>
                  </a:txBody>
                  <a:tcPr/>
                </a:tc>
                <a:tc>
                  <a:txBody>
                    <a:bodyPr/>
                    <a:lstStyle/>
                    <a:p>
                      <a:pPr algn="ctr"/>
                      <a:r>
                        <a:rPr lang="en-IE" dirty="0" smtClean="0"/>
                        <a:t>1,773</a:t>
                      </a:r>
                      <a:endParaRPr lang="en-IE" dirty="0"/>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862425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3728" y="188640"/>
            <a:ext cx="8229600" cy="785818"/>
          </a:xfrm>
        </p:spPr>
        <p:txBody>
          <a:bodyPr/>
          <a:lstStyle/>
          <a:p>
            <a:r>
              <a:rPr lang="en-IE" dirty="0" smtClean="0">
                <a:solidFill>
                  <a:schemeClr val="tx1">
                    <a:lumMod val="50000"/>
                    <a:lumOff val="50000"/>
                  </a:schemeClr>
                </a:solidFill>
              </a:rPr>
              <a:t>Respondent Characteristics</a:t>
            </a:r>
            <a:endParaRPr lang="en-IE" dirty="0">
              <a:solidFill>
                <a:schemeClr val="tx1">
                  <a:lumMod val="50000"/>
                  <a:lumOff val="50000"/>
                </a:schemeClr>
              </a:solidFill>
            </a:endParaRPr>
          </a:p>
        </p:txBody>
      </p:sp>
      <p:graphicFrame>
        <p:nvGraphicFramePr>
          <p:cNvPr id="3" name="Table 2"/>
          <p:cNvGraphicFramePr>
            <a:graphicFrameLocks noGrp="1"/>
          </p:cNvGraphicFramePr>
          <p:nvPr>
            <p:extLst/>
          </p:nvPr>
        </p:nvGraphicFramePr>
        <p:xfrm>
          <a:off x="323527" y="1556797"/>
          <a:ext cx="8568951" cy="5178243"/>
        </p:xfrm>
        <a:graphic>
          <a:graphicData uri="http://schemas.openxmlformats.org/drawingml/2006/table">
            <a:tbl>
              <a:tblPr>
                <a:tableStyleId>{5C22544A-7EE6-4342-B048-85BDC9FD1C3A}</a:tableStyleId>
              </a:tblPr>
              <a:tblGrid>
                <a:gridCol w="4852823">
                  <a:extLst>
                    <a:ext uri="{9D8B030D-6E8A-4147-A177-3AD203B41FA5}">
                      <a16:colId xmlns:a16="http://schemas.microsoft.com/office/drawing/2014/main" val="20000"/>
                    </a:ext>
                  </a:extLst>
                </a:gridCol>
                <a:gridCol w="896243">
                  <a:extLst>
                    <a:ext uri="{9D8B030D-6E8A-4147-A177-3AD203B41FA5}">
                      <a16:colId xmlns:a16="http://schemas.microsoft.com/office/drawing/2014/main" val="20001"/>
                    </a:ext>
                  </a:extLst>
                </a:gridCol>
                <a:gridCol w="896243">
                  <a:extLst>
                    <a:ext uri="{9D8B030D-6E8A-4147-A177-3AD203B41FA5}">
                      <a16:colId xmlns:a16="http://schemas.microsoft.com/office/drawing/2014/main" val="20002"/>
                    </a:ext>
                  </a:extLst>
                </a:gridCol>
                <a:gridCol w="896243">
                  <a:extLst>
                    <a:ext uri="{9D8B030D-6E8A-4147-A177-3AD203B41FA5}">
                      <a16:colId xmlns:a16="http://schemas.microsoft.com/office/drawing/2014/main" val="20003"/>
                    </a:ext>
                  </a:extLst>
                </a:gridCol>
                <a:gridCol w="1027399">
                  <a:extLst>
                    <a:ext uri="{9D8B030D-6E8A-4147-A177-3AD203B41FA5}">
                      <a16:colId xmlns:a16="http://schemas.microsoft.com/office/drawing/2014/main" val="20004"/>
                    </a:ext>
                  </a:extLst>
                </a:gridCol>
              </a:tblGrid>
              <a:tr h="148015">
                <a:tc>
                  <a:txBody>
                    <a:bodyPr/>
                    <a:lstStyle/>
                    <a:p>
                      <a:pPr algn="l"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gridSpan="4">
                  <a:txBody>
                    <a:bodyPr/>
                    <a:lstStyle/>
                    <a:p>
                      <a:pPr algn="ctr" fontAlgn="ctr"/>
                      <a:r>
                        <a:rPr lang="en-IE" sz="1000" u="none" strike="noStrike" dirty="0">
                          <a:effectLst/>
                        </a:rPr>
                        <a:t>Respondent Characteristics</a:t>
                      </a:r>
                      <a:endParaRPr lang="en-IE" sz="1000" b="1" i="0" u="none" strike="noStrike" dirty="0">
                        <a:solidFill>
                          <a:srgbClr val="B25B0F"/>
                        </a:solidFill>
                        <a:effectLst/>
                        <a:latin typeface="Calibri" panose="020F0502020204030204" pitchFamily="34" charset="0"/>
                      </a:endParaRPr>
                    </a:p>
                  </a:txBody>
                  <a:tcPr marL="6889" marR="6889" marT="6889" marB="0" anchor="ctr"/>
                </a:tc>
                <a:tc hMerge="1">
                  <a:txBody>
                    <a:bodyPr/>
                    <a:lstStyle/>
                    <a:p>
                      <a:endParaRPr lang="en-IE"/>
                    </a:p>
                  </a:txBody>
                  <a:tcPr/>
                </a:tc>
                <a:tc hMerge="1">
                  <a:txBody>
                    <a:bodyPr/>
                    <a:lstStyle/>
                    <a:p>
                      <a:endParaRPr lang="en-IE"/>
                    </a:p>
                  </a:txBody>
                  <a:tcPr/>
                </a:tc>
                <a:tc hMerge="1">
                  <a:txBody>
                    <a:bodyPr/>
                    <a:lstStyle/>
                    <a:p>
                      <a:endParaRPr lang="en-IE"/>
                    </a:p>
                  </a:txBody>
                  <a:tcPr/>
                </a:tc>
                <a:extLst>
                  <a:ext uri="{0D108BD9-81ED-4DB2-BD59-A6C34878D82A}">
                    <a16:rowId xmlns:a16="http://schemas.microsoft.com/office/drawing/2014/main" val="10000"/>
                  </a:ext>
                </a:extLst>
              </a:tr>
              <a:tr h="148015">
                <a:tc>
                  <a:txBody>
                    <a:bodyPr/>
                    <a:lstStyle/>
                    <a:p>
                      <a:pPr algn="l" fontAlgn="ctr"/>
                      <a:r>
                        <a:rPr lang="en-IE" sz="1000" u="none" strike="noStrike" dirty="0">
                          <a:effectLst/>
                        </a:rPr>
                        <a:t> </a:t>
                      </a:r>
                      <a:endParaRPr lang="en-IE" sz="1000" b="1" i="0" u="none" strike="noStrike" dirty="0">
                        <a:solidFill>
                          <a:srgbClr val="B25B0F"/>
                        </a:solidFill>
                        <a:effectLst/>
                        <a:latin typeface="Calibri" panose="020F0502020204030204" pitchFamily="34" charset="0"/>
                      </a:endParaRPr>
                    </a:p>
                  </a:txBody>
                  <a:tcPr marL="6889" marR="6889" marT="6889" marB="0" anchor="ctr"/>
                </a:tc>
                <a:tc>
                  <a:txBody>
                    <a:bodyPr/>
                    <a:lstStyle/>
                    <a:p>
                      <a:pPr algn="l"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l"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l"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l"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01"/>
                  </a:ext>
                </a:extLst>
              </a:tr>
              <a:tr h="148015">
                <a:tc>
                  <a:txBody>
                    <a:bodyPr/>
                    <a:lstStyle/>
                    <a:p>
                      <a:pPr algn="l"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gridSpan="4">
                  <a:txBody>
                    <a:bodyPr/>
                    <a:lstStyle/>
                    <a:p>
                      <a:pPr algn="ctr" fontAlgn="ctr"/>
                      <a:r>
                        <a:rPr lang="en-US" sz="1000" u="none" strike="noStrike" dirty="0">
                          <a:effectLst/>
                        </a:rPr>
                        <a:t>Athlone Institute of Technology 2017</a:t>
                      </a:r>
                      <a:endParaRPr lang="en-US" sz="1000" b="0" i="0" u="none" strike="noStrike" dirty="0">
                        <a:solidFill>
                          <a:srgbClr val="000000"/>
                        </a:solidFill>
                        <a:effectLst/>
                        <a:latin typeface="Calibri" panose="020F0502020204030204" pitchFamily="34" charset="0"/>
                      </a:endParaRPr>
                    </a:p>
                  </a:txBody>
                  <a:tcPr marL="6889" marR="6889" marT="6889" marB="0" anchor="ctr"/>
                </a:tc>
                <a:tc hMerge="1">
                  <a:txBody>
                    <a:bodyPr/>
                    <a:lstStyle/>
                    <a:p>
                      <a:endParaRPr lang="en-IE"/>
                    </a:p>
                  </a:txBody>
                  <a:tcPr/>
                </a:tc>
                <a:tc hMerge="1">
                  <a:txBody>
                    <a:bodyPr/>
                    <a:lstStyle/>
                    <a:p>
                      <a:endParaRPr lang="en-IE"/>
                    </a:p>
                  </a:txBody>
                  <a:tcPr/>
                </a:tc>
                <a:tc hMerge="1">
                  <a:txBody>
                    <a:bodyPr/>
                    <a:lstStyle/>
                    <a:p>
                      <a:endParaRPr lang="en-IE"/>
                    </a:p>
                  </a:txBody>
                  <a:tcPr/>
                </a:tc>
                <a:extLst>
                  <a:ext uri="{0D108BD9-81ED-4DB2-BD59-A6C34878D82A}">
                    <a16:rowId xmlns:a16="http://schemas.microsoft.com/office/drawing/2014/main" val="10002"/>
                  </a:ext>
                </a:extLst>
              </a:tr>
              <a:tr h="236078">
                <a:tc>
                  <a:txBody>
                    <a:bodyPr/>
                    <a:lstStyle/>
                    <a:p>
                      <a:pPr algn="l" fontAlgn="ctr"/>
                      <a:r>
                        <a:rPr lang="en-IE" sz="1000" u="none" strike="noStrike" dirty="0">
                          <a:effectLst/>
                        </a:rPr>
                        <a:t> </a:t>
                      </a:r>
                      <a:endParaRPr lang="en-IE" sz="1000" b="1"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First Year</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Final Year</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PG Taught</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All students</a:t>
                      </a:r>
                      <a:endParaRPr lang="en-IE" sz="1000" b="0" i="0" u="none" strike="noStrike">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03"/>
                  </a:ext>
                </a:extLst>
              </a:tr>
              <a:tr h="148015">
                <a:tc>
                  <a:txBody>
                    <a:bodyPr/>
                    <a:lstStyle/>
                    <a:p>
                      <a:pPr algn="l" fontAlgn="ctr"/>
                      <a:r>
                        <a:rPr lang="en-IE" sz="1000" u="none" strike="noStrike" dirty="0">
                          <a:effectLst/>
                        </a:rPr>
                        <a:t>Population</a:t>
                      </a:r>
                      <a:endParaRPr lang="en-IE" sz="1000" b="1" i="0" u="none" strike="noStrike" dirty="0">
                        <a:solidFill>
                          <a:srgbClr val="000000"/>
                        </a:solidFill>
                        <a:effectLst/>
                        <a:latin typeface="Calibri" panose="020F0502020204030204" pitchFamily="34" charset="0"/>
                      </a:endParaRPr>
                    </a:p>
                  </a:txBody>
                  <a:tcPr marL="6889" marR="6889" marT="6889" marB="0" anchor="ctr"/>
                </a:tc>
                <a:tc>
                  <a:txBody>
                    <a:bodyPr/>
                    <a:lstStyle/>
                    <a:p>
                      <a:pPr algn="l"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l"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l"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l"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04"/>
                  </a:ext>
                </a:extLst>
              </a:tr>
              <a:tr h="148015">
                <a:tc>
                  <a:txBody>
                    <a:bodyPr/>
                    <a:lstStyle/>
                    <a:p>
                      <a:pPr algn="l" fontAlgn="ctr"/>
                      <a:r>
                        <a:rPr lang="en-IE" sz="1000" u="none" strike="noStrike" dirty="0">
                          <a:effectLst/>
                        </a:rPr>
                        <a:t>Survey Population</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1,137</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1,561</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231</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2,929</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05"/>
                  </a:ext>
                </a:extLst>
              </a:tr>
              <a:tr h="148015">
                <a:tc>
                  <a:txBody>
                    <a:bodyPr/>
                    <a:lstStyle/>
                    <a:p>
                      <a:pPr algn="l" fontAlgn="ctr"/>
                      <a:r>
                        <a:rPr lang="en-IE" sz="1000" u="none" strike="noStrike" dirty="0">
                          <a:effectLst/>
                        </a:rPr>
                        <a:t>Respondents</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806</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846</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121</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1,773</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06"/>
                  </a:ext>
                </a:extLst>
              </a:tr>
              <a:tr h="148015">
                <a:tc>
                  <a:txBody>
                    <a:bodyPr/>
                    <a:lstStyle/>
                    <a:p>
                      <a:pPr algn="l" fontAlgn="ctr"/>
                      <a:r>
                        <a:rPr lang="en-IE" sz="1000" u="none" strike="noStrike" dirty="0">
                          <a:effectLst/>
                        </a:rPr>
                        <a:t>Response Rate</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70.9</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54.2</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52.4</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60.5</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07"/>
                  </a:ext>
                </a:extLst>
              </a:tr>
              <a:tr h="148015">
                <a:tc>
                  <a:txBody>
                    <a:bodyPr/>
                    <a:lstStyle/>
                    <a:p>
                      <a:pPr algn="l"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08"/>
                  </a:ext>
                </a:extLst>
              </a:tr>
              <a:tr h="148015">
                <a:tc>
                  <a:txBody>
                    <a:bodyPr/>
                    <a:lstStyle/>
                    <a:p>
                      <a:pPr algn="l" fontAlgn="ctr"/>
                      <a:r>
                        <a:rPr lang="en-IE" sz="1000" u="none" strike="noStrike" dirty="0">
                          <a:effectLst/>
                        </a:rPr>
                        <a:t>Age (Number)</a:t>
                      </a:r>
                      <a:endParaRPr lang="en-IE" sz="1000" b="1"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09"/>
                  </a:ext>
                </a:extLst>
              </a:tr>
              <a:tr h="148015">
                <a:tc>
                  <a:txBody>
                    <a:bodyPr/>
                    <a:lstStyle/>
                    <a:p>
                      <a:pPr algn="l" fontAlgn="ctr"/>
                      <a:r>
                        <a:rPr lang="en-IE" sz="1000" u="none" strike="noStrike" dirty="0">
                          <a:effectLst/>
                        </a:rPr>
                        <a:t>23 years and under</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619</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476</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23</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1,118</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10"/>
                  </a:ext>
                </a:extLst>
              </a:tr>
              <a:tr h="148015">
                <a:tc>
                  <a:txBody>
                    <a:bodyPr/>
                    <a:lstStyle/>
                    <a:p>
                      <a:pPr algn="l" fontAlgn="ctr"/>
                      <a:r>
                        <a:rPr lang="en-IE" sz="1000" u="none" strike="noStrike" dirty="0">
                          <a:effectLst/>
                        </a:rPr>
                        <a:t>24 years and over</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187</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370</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98</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655</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11"/>
                  </a:ext>
                </a:extLst>
              </a:tr>
              <a:tr h="148015">
                <a:tc>
                  <a:txBody>
                    <a:bodyPr/>
                    <a:lstStyle/>
                    <a:p>
                      <a:pPr algn="l"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12"/>
                  </a:ext>
                </a:extLst>
              </a:tr>
              <a:tr h="148015">
                <a:tc>
                  <a:txBody>
                    <a:bodyPr/>
                    <a:lstStyle/>
                    <a:p>
                      <a:pPr algn="l" fontAlgn="ctr"/>
                      <a:r>
                        <a:rPr lang="en-IE" sz="1000" u="none" strike="noStrike" dirty="0">
                          <a:effectLst/>
                        </a:rPr>
                        <a:t>Age (%)</a:t>
                      </a:r>
                      <a:endParaRPr lang="en-IE" sz="1000" b="1"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1" i="1"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13"/>
                  </a:ext>
                </a:extLst>
              </a:tr>
              <a:tr h="148015">
                <a:tc>
                  <a:txBody>
                    <a:bodyPr/>
                    <a:lstStyle/>
                    <a:p>
                      <a:pPr algn="l" fontAlgn="ctr"/>
                      <a:r>
                        <a:rPr lang="en-IE" sz="1000" u="none" strike="noStrike" dirty="0">
                          <a:effectLst/>
                        </a:rPr>
                        <a:t>23 years and under</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76.8</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56.3</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19.0</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63.1</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14"/>
                  </a:ext>
                </a:extLst>
              </a:tr>
              <a:tr h="163495">
                <a:tc>
                  <a:txBody>
                    <a:bodyPr/>
                    <a:lstStyle/>
                    <a:p>
                      <a:pPr algn="l" fontAlgn="ctr"/>
                      <a:r>
                        <a:rPr lang="en-IE" sz="1000" u="none" strike="noStrike" dirty="0">
                          <a:effectLst/>
                        </a:rPr>
                        <a:t>24 years and over</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23.2</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43.7</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81.0</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36.9</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15"/>
                  </a:ext>
                </a:extLst>
              </a:tr>
              <a:tr h="148015">
                <a:tc>
                  <a:txBody>
                    <a:bodyPr/>
                    <a:lstStyle/>
                    <a:p>
                      <a:pPr algn="l"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16"/>
                  </a:ext>
                </a:extLst>
              </a:tr>
              <a:tr h="148015">
                <a:tc>
                  <a:txBody>
                    <a:bodyPr/>
                    <a:lstStyle/>
                    <a:p>
                      <a:pPr algn="l" fontAlgn="ctr"/>
                      <a:r>
                        <a:rPr lang="en-IE" sz="1000" u="none" strike="noStrike" dirty="0">
                          <a:effectLst/>
                        </a:rPr>
                        <a:t>Sex (Number)</a:t>
                      </a:r>
                      <a:endParaRPr lang="en-IE" sz="1000" b="1"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17"/>
                  </a:ext>
                </a:extLst>
              </a:tr>
              <a:tr h="148015">
                <a:tc>
                  <a:txBody>
                    <a:bodyPr/>
                    <a:lstStyle/>
                    <a:p>
                      <a:pPr algn="l" fontAlgn="ctr"/>
                      <a:r>
                        <a:rPr lang="en-IE" sz="1000" u="none" strike="noStrike" dirty="0">
                          <a:effectLst/>
                        </a:rPr>
                        <a:t>Male</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398</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350</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81</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829</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18"/>
                  </a:ext>
                </a:extLst>
              </a:tr>
              <a:tr h="148015">
                <a:tc>
                  <a:txBody>
                    <a:bodyPr/>
                    <a:lstStyle/>
                    <a:p>
                      <a:pPr algn="l" fontAlgn="ctr"/>
                      <a:r>
                        <a:rPr lang="en-IE" sz="1000" u="none" strike="noStrike">
                          <a:effectLst/>
                        </a:rPr>
                        <a:t>Female</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408</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496</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40</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944</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19"/>
                  </a:ext>
                </a:extLst>
              </a:tr>
              <a:tr h="148015">
                <a:tc>
                  <a:txBody>
                    <a:bodyPr/>
                    <a:lstStyle/>
                    <a:p>
                      <a:pPr algn="l"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20"/>
                  </a:ext>
                </a:extLst>
              </a:tr>
              <a:tr h="148015">
                <a:tc>
                  <a:txBody>
                    <a:bodyPr/>
                    <a:lstStyle/>
                    <a:p>
                      <a:pPr algn="l" fontAlgn="ctr"/>
                      <a:r>
                        <a:rPr lang="en-IE" sz="1000" u="none" strike="noStrike">
                          <a:effectLst/>
                        </a:rPr>
                        <a:t>Sex (%)</a:t>
                      </a:r>
                      <a:endParaRPr lang="en-IE" sz="1000" b="1"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21"/>
                  </a:ext>
                </a:extLst>
              </a:tr>
              <a:tr h="148015">
                <a:tc>
                  <a:txBody>
                    <a:bodyPr/>
                    <a:lstStyle/>
                    <a:p>
                      <a:pPr algn="l" fontAlgn="ctr"/>
                      <a:r>
                        <a:rPr lang="en-IE" sz="1000" u="none" strike="noStrike">
                          <a:effectLst/>
                        </a:rPr>
                        <a:t>Male</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49.4</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41.4</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66.9</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46.8</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22"/>
                  </a:ext>
                </a:extLst>
              </a:tr>
              <a:tr h="148015">
                <a:tc>
                  <a:txBody>
                    <a:bodyPr/>
                    <a:lstStyle/>
                    <a:p>
                      <a:pPr algn="l" fontAlgn="ctr"/>
                      <a:r>
                        <a:rPr lang="en-IE" sz="1000" u="none" strike="noStrike" dirty="0">
                          <a:effectLst/>
                        </a:rPr>
                        <a:t>Female</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50.6</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58.6</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33.1</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53.2</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23"/>
                  </a:ext>
                </a:extLst>
              </a:tr>
              <a:tr h="148015">
                <a:tc>
                  <a:txBody>
                    <a:bodyPr/>
                    <a:lstStyle/>
                    <a:p>
                      <a:pPr algn="l"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24"/>
                  </a:ext>
                </a:extLst>
              </a:tr>
              <a:tr h="148015">
                <a:tc>
                  <a:txBody>
                    <a:bodyPr/>
                    <a:lstStyle/>
                    <a:p>
                      <a:pPr algn="l" fontAlgn="ctr"/>
                      <a:r>
                        <a:rPr lang="en-IE" sz="1000" u="none" strike="noStrike">
                          <a:effectLst/>
                        </a:rPr>
                        <a:t>Domicile (Number)</a:t>
                      </a:r>
                      <a:endParaRPr lang="en-IE" sz="1000" b="1"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25"/>
                  </a:ext>
                </a:extLst>
              </a:tr>
              <a:tr h="148015">
                <a:tc>
                  <a:txBody>
                    <a:bodyPr/>
                    <a:lstStyle/>
                    <a:p>
                      <a:pPr algn="l" fontAlgn="ctr"/>
                      <a:r>
                        <a:rPr lang="en-IE" sz="1000" u="none" strike="noStrike">
                          <a:effectLst/>
                        </a:rPr>
                        <a:t>Irish</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784</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756</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104</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1,644</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26"/>
                  </a:ext>
                </a:extLst>
              </a:tr>
              <a:tr h="148015">
                <a:tc>
                  <a:txBody>
                    <a:bodyPr/>
                    <a:lstStyle/>
                    <a:p>
                      <a:pPr algn="l" fontAlgn="ctr"/>
                      <a:r>
                        <a:rPr lang="en-IE" sz="1000" u="none" strike="noStrike" dirty="0">
                          <a:effectLst/>
                        </a:rPr>
                        <a:t>Non-Irish</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22</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90</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17</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129</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27"/>
                  </a:ext>
                </a:extLst>
              </a:tr>
              <a:tr h="148015">
                <a:tc>
                  <a:txBody>
                    <a:bodyPr/>
                    <a:lstStyle/>
                    <a:p>
                      <a:pPr algn="l"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28"/>
                  </a:ext>
                </a:extLst>
              </a:tr>
              <a:tr h="148015">
                <a:tc>
                  <a:txBody>
                    <a:bodyPr/>
                    <a:lstStyle/>
                    <a:p>
                      <a:pPr algn="l" fontAlgn="ctr"/>
                      <a:r>
                        <a:rPr lang="en-IE" sz="1000" u="none" strike="noStrike">
                          <a:effectLst/>
                        </a:rPr>
                        <a:t>Domicile (%)</a:t>
                      </a:r>
                      <a:endParaRPr lang="en-IE" sz="1000" b="1"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 </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 </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29"/>
                  </a:ext>
                </a:extLst>
              </a:tr>
              <a:tr h="148015">
                <a:tc>
                  <a:txBody>
                    <a:bodyPr/>
                    <a:lstStyle/>
                    <a:p>
                      <a:pPr algn="l" fontAlgn="ctr"/>
                      <a:r>
                        <a:rPr lang="en-IE" sz="1000" u="none" strike="noStrike">
                          <a:effectLst/>
                        </a:rPr>
                        <a:t>Irish</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97.3</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89.4</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86.0</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92.7</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30"/>
                  </a:ext>
                </a:extLst>
              </a:tr>
              <a:tr h="148015">
                <a:tc>
                  <a:txBody>
                    <a:bodyPr/>
                    <a:lstStyle/>
                    <a:p>
                      <a:pPr algn="l" fontAlgn="ctr"/>
                      <a:r>
                        <a:rPr lang="en-IE" sz="1000" u="none" strike="noStrike">
                          <a:effectLst/>
                        </a:rPr>
                        <a:t>Non-Irish</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2.7</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a:effectLst/>
                        </a:rPr>
                        <a:t>10.6</a:t>
                      </a:r>
                      <a:endParaRPr lang="en-IE" sz="1000" b="0" i="0" u="none" strike="noStrike">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14.0</a:t>
                      </a:r>
                      <a:endParaRPr lang="en-IE" sz="1000" b="0" i="0" u="none" strike="noStrike" dirty="0">
                        <a:solidFill>
                          <a:srgbClr val="000000"/>
                        </a:solidFill>
                        <a:effectLst/>
                        <a:latin typeface="Calibri" panose="020F0502020204030204" pitchFamily="34" charset="0"/>
                      </a:endParaRPr>
                    </a:p>
                  </a:txBody>
                  <a:tcPr marL="6889" marR="6889" marT="6889" marB="0" anchor="ctr"/>
                </a:tc>
                <a:tc>
                  <a:txBody>
                    <a:bodyPr/>
                    <a:lstStyle/>
                    <a:p>
                      <a:pPr algn="ctr" fontAlgn="ctr"/>
                      <a:r>
                        <a:rPr lang="en-IE" sz="1000" u="none" strike="noStrike" dirty="0">
                          <a:effectLst/>
                        </a:rPr>
                        <a:t>7.3</a:t>
                      </a:r>
                      <a:endParaRPr lang="en-IE" sz="1000" b="0" i="0" u="none" strike="noStrike" dirty="0">
                        <a:solidFill>
                          <a:srgbClr val="000000"/>
                        </a:solidFill>
                        <a:effectLst/>
                        <a:latin typeface="Calibri" panose="020F0502020204030204" pitchFamily="34" charset="0"/>
                      </a:endParaRPr>
                    </a:p>
                  </a:txBody>
                  <a:tcPr marL="6889" marR="6889" marT="6889" marB="0" anchor="ctr"/>
                </a:tc>
                <a:extLst>
                  <a:ext uri="{0D108BD9-81ED-4DB2-BD59-A6C34878D82A}">
                    <a16:rowId xmlns:a16="http://schemas.microsoft.com/office/drawing/2014/main" val="10031"/>
                  </a:ext>
                </a:extLst>
              </a:tr>
            </a:tbl>
          </a:graphicData>
        </a:graphic>
      </p:graphicFrame>
    </p:spTree>
    <p:extLst>
      <p:ext uri="{BB962C8B-B14F-4D97-AF65-F5344CB8AC3E}">
        <p14:creationId xmlns:p14="http://schemas.microsoft.com/office/powerpoint/2010/main" val="12716466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4987</TotalTime>
  <Words>2046</Words>
  <Application>Microsoft Office PowerPoint</Application>
  <PresentationFormat>On-screen Show (4:3)</PresentationFormat>
  <Paragraphs>503</Paragraphs>
  <Slides>43</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Century Gothic</vt:lpstr>
      <vt:lpstr>Gill Sans MT</vt:lpstr>
      <vt:lpstr>Default Design</vt:lpstr>
      <vt:lpstr>Athlone IT   ISSE 2017</vt:lpstr>
      <vt:lpstr>PowerPoint Presentation</vt:lpstr>
      <vt:lpstr>PowerPoint Presentation</vt:lpstr>
      <vt:lpstr>PowerPoint Presentation</vt:lpstr>
      <vt:lpstr>Initiatives towards responses</vt:lpstr>
      <vt:lpstr>Initiatives towards responses</vt:lpstr>
      <vt:lpstr>PowerPoint Presentation</vt:lpstr>
      <vt:lpstr>PowerPoint Presentation</vt:lpstr>
      <vt:lpstr>Respondent Characteristics</vt:lpstr>
      <vt:lpstr>  </vt:lpstr>
      <vt:lpstr>  </vt:lpstr>
      <vt:lpstr>PowerPoint Presentation</vt:lpstr>
      <vt:lpstr>Analysis of Outcomes</vt:lpstr>
      <vt:lpstr>Analysis of Outcomes</vt:lpstr>
      <vt:lpstr>Analysis of Outcomes</vt:lpstr>
      <vt:lpstr>PowerPoint Presentation</vt:lpstr>
      <vt:lpstr>PowerPoint Presentation</vt:lpstr>
      <vt:lpstr>           ISSE Indices – 1st Years (AIT v All HEIs v All IoTs)</vt:lpstr>
      <vt:lpstr> ISSE Indices – 1st Years (AIT v All HEIs v All IoTs v UNIs</vt:lpstr>
      <vt:lpstr>ISSE Indices – Final Years (AIT v All HEIs v All IoTs)</vt:lpstr>
      <vt:lpstr>ISSE Indices – Final Years (AIT v All HEIs v All IoTs v UNIs)</vt:lpstr>
      <vt:lpstr>ISSE Indices – TPG (AIT v All HEIs v All IoTs)</vt:lpstr>
      <vt:lpstr>ISSE Indices – TPG (AIT v All HEIs v All IoTs v UNIs)</vt:lpstr>
      <vt:lpstr>ISSE Indices by Faculty  – All Students</vt:lpstr>
      <vt:lpstr>New ISSE Questions</vt:lpstr>
      <vt:lpstr>New ISSE Questions</vt:lpstr>
      <vt:lpstr>New ISSE Questions</vt:lpstr>
      <vt:lpstr>New ISSE Questions</vt:lpstr>
      <vt:lpstr>New ISSE Questions</vt:lpstr>
      <vt:lpstr>New ISSE Questions</vt:lpstr>
      <vt:lpstr>New ISSE Questions</vt:lpstr>
      <vt:lpstr>New ISSE Questions</vt:lpstr>
      <vt:lpstr>New ISSE Questions</vt:lpstr>
      <vt:lpstr>Analysis of Outcomes</vt:lpstr>
      <vt:lpstr>PowerPoint Presentation</vt:lpstr>
      <vt:lpstr>PowerPoint Presentation</vt:lpstr>
      <vt:lpstr>PowerPoint Presentation</vt:lpstr>
      <vt:lpstr>PowerPoint Presentation</vt:lpstr>
      <vt:lpstr>Actions on Outcomes</vt:lpstr>
      <vt:lpstr>Actions on Outcomes</vt:lpstr>
      <vt:lpstr>Challenges</vt:lpstr>
      <vt:lpstr>Opportunities</vt:lpstr>
      <vt:lpstr> Questions &amp; Answers</vt:lpstr>
    </vt:vector>
  </TitlesOfParts>
  <Company>Athlone Institute of 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elangan@AIT.IE</dc:creator>
  <cp:lastModifiedBy>Eoin Langan</cp:lastModifiedBy>
  <cp:revision>399</cp:revision>
  <cp:lastPrinted>2013-09-13T13:21:41Z</cp:lastPrinted>
  <dcterms:created xsi:type="dcterms:W3CDTF">2008-10-10T11:35:29Z</dcterms:created>
  <dcterms:modified xsi:type="dcterms:W3CDTF">2017-06-15T15:25:57Z</dcterms:modified>
</cp:coreProperties>
</file>